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50"/>
  </p:handoutMasterIdLst>
  <p:sldIdLst>
    <p:sldId id="361" r:id="rId3"/>
    <p:sldId id="379" r:id="rId4"/>
    <p:sldId id="380" r:id="rId5"/>
    <p:sldId id="362" r:id="rId6"/>
    <p:sldId id="363" r:id="rId7"/>
    <p:sldId id="364" r:id="rId8"/>
    <p:sldId id="365" r:id="rId9"/>
    <p:sldId id="366" r:id="rId10"/>
    <p:sldId id="367" r:id="rId11"/>
    <p:sldId id="368" r:id="rId12"/>
    <p:sldId id="369" r:id="rId14"/>
    <p:sldId id="370" r:id="rId15"/>
    <p:sldId id="371" r:id="rId16"/>
    <p:sldId id="372" r:id="rId17"/>
    <p:sldId id="373" r:id="rId18"/>
    <p:sldId id="374" r:id="rId19"/>
    <p:sldId id="375" r:id="rId20"/>
    <p:sldId id="376" r:id="rId21"/>
    <p:sldId id="377" r:id="rId22"/>
    <p:sldId id="256" r:id="rId23"/>
    <p:sldId id="259" r:id="rId24"/>
    <p:sldId id="336" r:id="rId25"/>
    <p:sldId id="335" r:id="rId26"/>
    <p:sldId id="316" r:id="rId27"/>
    <p:sldId id="263" r:id="rId28"/>
    <p:sldId id="260" r:id="rId29"/>
    <p:sldId id="337" r:id="rId30"/>
    <p:sldId id="339" r:id="rId31"/>
    <p:sldId id="338" r:id="rId32"/>
    <p:sldId id="345" r:id="rId33"/>
    <p:sldId id="346" r:id="rId34"/>
    <p:sldId id="333"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423" r:id="rId48"/>
    <p:sldId id="360" r:id="rId49"/>
  </p:sldIdLst>
  <p:sldSz cx="12192000" cy="6858000"/>
  <p:notesSz cx="6858000" cy="9144000"/>
  <p:embeddedFontLst>
    <p:embeddedFont>
      <p:font typeface="华文仿宋" panose="02010600040101010101" pitchFamily="2" charset="-122"/>
      <p:regular r:id="rId55"/>
    </p:embeddedFont>
    <p:embeddedFont>
      <p:font typeface="等线 Light" panose="02010600030101010101" charset="-122"/>
      <p:regular r:id="rId56"/>
    </p:embeddedFont>
    <p:embeddedFont>
      <p:font typeface="Calibri" panose="020F0502020204030204" charset="0"/>
      <p:regular r:id="rId57"/>
      <p:bold r:id="rId58"/>
      <p:italic r:id="rId59"/>
      <p:boldItalic r:id="rId60"/>
    </p:embeddedFont>
  </p:embeddedFontLst>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387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DA5"/>
    <a:srgbClr val="C8FCEA"/>
    <a:srgbClr val="518071"/>
    <a:srgbClr val="6CBAA2"/>
    <a:srgbClr val="00C1DE"/>
    <a:srgbClr val="005AFF"/>
    <a:srgbClr val="0D0FCA"/>
    <a:srgbClr val="003F75"/>
    <a:srgbClr val="F8B33A"/>
    <a:srgbClr val="FD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660"/>
  </p:normalViewPr>
  <p:slideViewPr>
    <p:cSldViewPr snapToGrid="0" showGuides="1">
      <p:cViewPr varScale="1">
        <p:scale>
          <a:sx n="81" d="100"/>
          <a:sy n="81" d="100"/>
        </p:scale>
        <p:origin x="494" y="67"/>
      </p:cViewPr>
      <p:guideLst>
        <p:guide orient="horz" pos="255"/>
        <p:guide pos="38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49.xml"/><Relationship Id="rId60" Type="http://schemas.openxmlformats.org/officeDocument/2006/relationships/font" Target="fonts/font6.fntdata"/><Relationship Id="rId6" Type="http://schemas.openxmlformats.org/officeDocument/2006/relationships/slide" Target="slides/slide4.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28T08:48:22.768" idx="1">
    <p:pos x="7482" y="218"/>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6-28T11:00:39.824" idx="2">
    <p:pos x="10" y="10"/>
    <p:text>蓝牙功能</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6-28T11:01:07.025" idx="3">
    <p:pos x="10" y="10"/>
    <p:text>添加舵机功能</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6-28T08:48:22.768" idx="1">
    <p:pos x="7482" y="21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specific function</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1A5E81-22CF-43D7-8A0E-84FB8D719E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9C6CE3-6663-4C82-ADF5-21000C2CFB99}" type="slidenum">
              <a:rPr lang="zh-CN" altLang="en-US" smtClean="0"/>
            </a:fld>
            <a:endParaRPr lang="zh-CN" altLang="en-US"/>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Times New Roman" panose="02020603050405020304" pitchFamily="18" charset="0"/>
              </a:defRPr>
            </a:lvl1pPr>
          </a:lstStyle>
          <a:p>
            <a:fld id="{391A5E81-22CF-43D7-8A0E-84FB8D719E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Times New Roman" panose="02020603050405020304" pitchFamily="18"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Times New Roman" panose="02020603050405020304" pitchFamily="18" charset="0"/>
              </a:defRPr>
            </a:lvl1pPr>
          </a:lstStyle>
          <a:p>
            <a:fld id="{EA9C6CE3-6663-4C82-ADF5-21000C2CFB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Times New Roman" panose="020206030504050203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Times New Roman" panose="020206030504050203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Times New Roman" panose="020206030504050203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Times New Roman" panose="020206030504050203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Times New Roman" panose="020206030504050203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1.xml"/><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18.xml"/><Relationship Id="rId7" Type="http://schemas.openxmlformats.org/officeDocument/2006/relationships/image" Target="../media/image18.png"/><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0.xml"/><Relationship Id="rId6" Type="http://schemas.openxmlformats.org/officeDocument/2006/relationships/image" Target="../media/image20.png"/><Relationship Id="rId5" Type="http://schemas.openxmlformats.org/officeDocument/2006/relationships/tags" Target="../tags/tag19.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microsoft.com/office/2007/relationships/media" Target="../media/media1.mp4"/><Relationship Id="rId8" Type="http://schemas.openxmlformats.org/officeDocument/2006/relationships/video" Target="../media/media1.mp4"/><Relationship Id="rId7" Type="http://schemas.openxmlformats.org/officeDocument/2006/relationships/image" Target="../media/image21.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1" Type="http://schemas.openxmlformats.org/officeDocument/2006/relationships/slideLayout" Target="../slideLayouts/slideLayout1.xml"/><Relationship Id="rId10" Type="http://schemas.openxmlformats.org/officeDocument/2006/relationships/image" Target="../media/image22.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5.xml"/><Relationship Id="rId7" Type="http://schemas.openxmlformats.org/officeDocument/2006/relationships/image" Target="../media/image23.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comments" Target="../comments/commen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9" Type="http://schemas.microsoft.com/office/2007/relationships/media" Target="../media/media2.mp4"/><Relationship Id="rId8" Type="http://schemas.openxmlformats.org/officeDocument/2006/relationships/video" Target="../media/media2.mp4"/><Relationship Id="rId7" Type="http://schemas.openxmlformats.org/officeDocument/2006/relationships/tags" Target="../tags/tag28.xml"/><Relationship Id="rId6" Type="http://schemas.openxmlformats.org/officeDocument/2006/relationships/image" Target="../media/image15.png"/><Relationship Id="rId5" Type="http://schemas.openxmlformats.org/officeDocument/2006/relationships/tags" Target="../tags/tag2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6.xml"/><Relationship Id="rId12" Type="http://schemas.openxmlformats.org/officeDocument/2006/relationships/comments" Target="../comments/comment3.xml"/><Relationship Id="rId11" Type="http://schemas.openxmlformats.org/officeDocument/2006/relationships/slideLayout" Target="../slideLayouts/slideLayout1.xml"/><Relationship Id="rId10" Type="http://schemas.openxmlformats.org/officeDocument/2006/relationships/image" Target="../media/image24.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3.xml"/><Relationship Id="rId3" Type="http://schemas.openxmlformats.org/officeDocument/2006/relationships/image" Target="../media/image34.png"/><Relationship Id="rId2" Type="http://schemas.openxmlformats.org/officeDocument/2006/relationships/tags" Target="../tags/tag3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tags" Target="../tags/tag3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7.png"/><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8.png"/><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slideLayout" Target="../slideLayouts/slideLayout1.xml"/><Relationship Id="rId10" Type="http://schemas.openxmlformats.org/officeDocument/2006/relationships/image" Target="../media/image10.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0.png"/><Relationship Id="rId6" Type="http://schemas.openxmlformats.org/officeDocument/2006/relationships/tags" Target="../tags/tag41.xml"/><Relationship Id="rId5" Type="http://schemas.openxmlformats.org/officeDocument/2006/relationships/image" Target="../media/image39.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3.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44.xml"/><Relationship Id="rId7" Type="http://schemas.openxmlformats.org/officeDocument/2006/relationships/image" Target="../media/image41.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slideLayout" Target="../slideLayouts/slideLayout1.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5.png"/><Relationship Id="rId6" Type="http://schemas.openxmlformats.org/officeDocument/2006/relationships/tags" Target="../tags/tag46.xml"/><Relationship Id="rId5" Type="http://schemas.openxmlformats.org/officeDocument/2006/relationships/image" Target="../media/image44.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tags" Target="../tags/tag4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9.png"/><Relationship Id="rId6" Type="http://schemas.openxmlformats.org/officeDocument/2006/relationships/tags" Target="../tags/tag48.xml"/><Relationship Id="rId5" Type="http://schemas.openxmlformats.org/officeDocument/2006/relationships/image" Target="../media/image48.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comments" Target="../comments/commen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svg"/><Relationship Id="rId14" Type="http://schemas.openxmlformats.org/officeDocument/2006/relationships/slideLayout" Target="../slideLayouts/slideLayout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853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050"/>
            <a:ext cx="4065083" cy="4224707"/>
          </a:xfrm>
          <a:prstGeom prst="rect">
            <a:avLst/>
          </a:prstGeom>
        </p:spPr>
      </p:pic>
      <p:pic>
        <p:nvPicPr>
          <p:cNvPr id="42" name="图形 4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9959" y="984400"/>
            <a:ext cx="1073944" cy="1313757"/>
          </a:xfrm>
          <a:prstGeom prst="rect">
            <a:avLst/>
          </a:prstGeom>
        </p:spPr>
      </p:pic>
      <p:sp>
        <p:nvSpPr>
          <p:cNvPr id="45" name="文本框 44"/>
          <p:cNvSpPr txBox="1"/>
          <p:nvPr/>
        </p:nvSpPr>
        <p:spPr>
          <a:xfrm>
            <a:off x="1717675" y="2858770"/>
            <a:ext cx="8727440" cy="1014730"/>
          </a:xfrm>
          <a:prstGeom prst="rect">
            <a:avLst/>
          </a:prstGeom>
          <a:noFill/>
        </p:spPr>
        <p:txBody>
          <a:bodyPr wrap="square" rtlCol="0">
            <a:spAutoFit/>
          </a:bodyPr>
          <a:lstStyle/>
          <a:p>
            <a:pPr algn="ctr"/>
            <a:r>
              <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rPr>
              <a:t>Design &amp; Build Project</a:t>
            </a:r>
            <a:endPar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endParaRPr>
          </a:p>
        </p:txBody>
      </p:sp>
      <p:sp>
        <p:nvSpPr>
          <p:cNvPr id="48" name="文本框 47"/>
          <p:cNvSpPr txBox="1"/>
          <p:nvPr/>
        </p:nvSpPr>
        <p:spPr>
          <a:xfrm>
            <a:off x="3303270" y="5036820"/>
            <a:ext cx="5586095" cy="521970"/>
          </a:xfrm>
          <a:prstGeom prst="rect">
            <a:avLst/>
          </a:prstGeom>
          <a:noFill/>
        </p:spPr>
        <p:txBody>
          <a:bodyPr wrap="square" rtlCol="0">
            <a:spAutoFit/>
          </a:bodyPr>
          <a:lstStyle/>
          <a:p>
            <a:pPr algn="ctr"/>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rPr>
              <a:t>Group : 34</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endParaRPr>
          </a:p>
        </p:txBody>
      </p:sp>
      <p:cxnSp>
        <p:nvCxnSpPr>
          <p:cNvPr id="3" name="直接连接符 2"/>
          <p:cNvCxnSpPr/>
          <p:nvPr/>
        </p:nvCxnSpPr>
        <p:spPr>
          <a:xfrm>
            <a:off x="5544514" y="4567464"/>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77839" y="78128"/>
            <a:ext cx="431800" cy="1035200"/>
            <a:chOff x="-777839" y="78128"/>
            <a:chExt cx="431800" cy="1035200"/>
          </a:xfrm>
        </p:grpSpPr>
        <p:sp>
          <p:nvSpPr>
            <p:cNvPr id="2" name="矩形 1"/>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32516" y="1672397"/>
              <a:ext cx="715818" cy="492443"/>
            </a:xfrm>
            <a:prstGeom prst="rect">
              <a:avLst/>
            </a:prstGeom>
            <a:noFill/>
          </p:spPr>
          <p:txBody>
            <a:bodyPr wrap="square" rtlCol="0">
              <a:spAutoFit/>
            </a:bodyPr>
            <a:lstStyle/>
            <a:p>
              <a:pPr algn="ctr"/>
              <a:r>
                <a:rPr lang="en-US" altLang="zh-CN" sz="2600" b="1" dirty="0">
                  <a:solidFill>
                    <a:srgbClr val="003F76"/>
                  </a:solidFill>
                  <a:latin typeface="+mn-ea"/>
                </a:rPr>
                <a:t>03</a:t>
              </a:r>
              <a:endParaRPr lang="zh-CN" altLang="en-US" sz="2600" b="1" dirty="0">
                <a:solidFill>
                  <a:srgbClr val="003F76"/>
                </a:solidFill>
                <a:latin typeface="+mn-ea"/>
              </a:endParaRPr>
            </a:p>
          </p:txBody>
        </p:sp>
      </p:grpSp>
      <p:sp>
        <p:nvSpPr>
          <p:cNvPr id="10" name="文本框 9"/>
          <p:cNvSpPr txBox="1"/>
          <p:nvPr/>
        </p:nvSpPr>
        <p:spPr>
          <a:xfrm>
            <a:off x="2543175" y="3239770"/>
            <a:ext cx="7118985" cy="2584450"/>
          </a:xfrm>
          <a:prstGeom prst="rect">
            <a:avLst/>
          </a:prstGeom>
          <a:noFill/>
        </p:spPr>
        <p:txBody>
          <a:bodyPr wrap="square" rtlCol="0">
            <a:spAutoFit/>
          </a:bodyPr>
          <a:lstStyle/>
          <a:p>
            <a:pPr algn="ctr"/>
            <a:r>
              <a:rPr lang="zh-CN" altLang="en-US" sz="5400" dirty="0">
                <a:latin typeface="Times New Roman" panose="02020603050405020304" pitchFamily="18" charset="0"/>
                <a:ea typeface="Times New Roman" panose="02020603050405020304" pitchFamily="18" charset="0"/>
              </a:rPr>
              <a:t>Technical solution and development process</a:t>
            </a:r>
            <a:endParaRPr lang="zh-CN" altLang="en-US" sz="5400"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257175" y="-40006"/>
            <a:ext cx="12192000" cy="6859051"/>
          </a:xfrm>
          <a:prstGeom prst="rect">
            <a:avLst/>
          </a:prstGeom>
        </p:spPr>
      </p:pic>
      <p:grpSp>
        <p:nvGrpSpPr>
          <p:cNvPr id="54" name="组合 53"/>
          <p:cNvGrpSpPr/>
          <p:nvPr/>
        </p:nvGrpSpPr>
        <p:grpSpPr>
          <a:xfrm>
            <a:off x="-777839" y="78128"/>
            <a:ext cx="431800" cy="1035200"/>
            <a:chOff x="-777839" y="78128"/>
            <a:chExt cx="431800" cy="1035200"/>
          </a:xfrm>
        </p:grpSpPr>
        <p:sp>
          <p:nvSpPr>
            <p:cNvPr id="55" name="矩形 54"/>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4"/>
          <p:cNvSpPr/>
          <p:nvPr>
            <p:custDataLst>
              <p:tags r:id="rId2"/>
            </p:custDataLst>
          </p:nvPr>
        </p:nvSpPr>
        <p:spPr>
          <a:xfrm>
            <a:off x="1358900" y="3230245"/>
            <a:ext cx="163449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sym typeface="+mn-ea"/>
              </a:rPr>
              <a:t>Motor drive module</a:t>
            </a:r>
            <a:endParaRPr lang="zh-CN" altLang="en-US"/>
          </a:p>
          <a:p>
            <a:pPr algn="ctr"/>
            <a:endParaRPr lang="zh-CN" altLang="en-US"/>
          </a:p>
        </p:txBody>
      </p:sp>
      <p:pic>
        <p:nvPicPr>
          <p:cNvPr id="17" name="图片 16"/>
          <p:cNvPicPr>
            <a:picLocks noChangeAspect="1"/>
          </p:cNvPicPr>
          <p:nvPr>
            <p:custDataLst>
              <p:tags r:id="rId3"/>
            </p:custDataLst>
          </p:nvPr>
        </p:nvPicPr>
        <p:blipFill>
          <a:blip r:embed="rId4"/>
          <a:stretch>
            <a:fillRect/>
          </a:stretch>
        </p:blipFill>
        <p:spPr>
          <a:xfrm>
            <a:off x="4451350" y="2327910"/>
            <a:ext cx="2541270" cy="3143250"/>
          </a:xfrm>
          <a:prstGeom prst="rect">
            <a:avLst/>
          </a:prstGeom>
        </p:spPr>
      </p:pic>
      <p:sp>
        <p:nvSpPr>
          <p:cNvPr id="18" name="文本框 17"/>
          <p:cNvSpPr txBox="1"/>
          <p:nvPr/>
        </p:nvSpPr>
        <p:spPr>
          <a:xfrm>
            <a:off x="154305" y="4570095"/>
            <a:ext cx="4157345" cy="441325"/>
          </a:xfrm>
          <a:prstGeom prst="rect">
            <a:avLst/>
          </a:prstGeom>
          <a:noFill/>
        </p:spPr>
        <p:txBody>
          <a:bodyPr wrap="square" rtlCol="0">
            <a:noAutofit/>
          </a:bodyPr>
          <a:lstStyle/>
          <a:p>
            <a:r>
              <a:rPr lang="zh-CN" altLang="en-US"/>
              <a:t>The wiring method of the drive module</a:t>
            </a:r>
            <a:r>
              <a:rPr lang="en-US" altLang="zh-CN"/>
              <a:t>.</a:t>
            </a:r>
            <a:endParaRPr lang="zh-CN" altLang="en-US"/>
          </a:p>
          <a:p>
            <a:endParaRPr lang="zh-CN" altLang="en-US"/>
          </a:p>
        </p:txBody>
      </p:sp>
      <p:pic>
        <p:nvPicPr>
          <p:cNvPr id="24" name="图片 23" descr="dbb1148979f57ec54d2165fc536c29c"/>
          <p:cNvPicPr>
            <a:picLocks noChangeAspect="1"/>
          </p:cNvPicPr>
          <p:nvPr/>
        </p:nvPicPr>
        <p:blipFill>
          <a:blip r:embed="rId5"/>
          <a:srcRect t="888" r="52936"/>
          <a:stretch>
            <a:fillRect/>
          </a:stretch>
        </p:blipFill>
        <p:spPr>
          <a:xfrm>
            <a:off x="7576185" y="238125"/>
            <a:ext cx="4086225" cy="6381750"/>
          </a:xfrm>
          <a:prstGeom prst="rect">
            <a:avLst/>
          </a:prstGeom>
        </p:spPr>
      </p:pic>
      <p:sp>
        <p:nvSpPr>
          <p:cNvPr id="2" name="文本框 1"/>
          <p:cNvSpPr txBox="1"/>
          <p:nvPr>
            <p:custDataLst>
              <p:tags r:id="rId6"/>
            </p:custDataLst>
          </p:nvPr>
        </p:nvSpPr>
        <p:spPr>
          <a:xfrm>
            <a:off x="67310" y="291465"/>
            <a:ext cx="7336790" cy="1620520"/>
          </a:xfrm>
          <a:prstGeom prst="rect">
            <a:avLst/>
          </a:prstGeom>
          <a:noFill/>
        </p:spPr>
        <p:txBody>
          <a:bodyPr wrap="square" rtlCol="0">
            <a:noAutofit/>
          </a:bodyPr>
          <a:lstStyle/>
          <a:p>
            <a:r>
              <a:rPr lang="zh-CN" altLang="en-US" sz="2000"/>
              <a:t>First of all, we assemble the basic part of the intelligent car, and then the functions of the intelligent car are divided into motor drive module, obstacle avoidance module, tracking module and detection module. We design the software for each module individually, and finally assemble the hardware into the trolley.</a:t>
            </a:r>
            <a:endParaRPr lang="zh-CN" altLang="en-US" sz="2000"/>
          </a:p>
          <a:p>
            <a:endParaRPr lang="zh-CN" altLang="en-US" sz="2000"/>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38455"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22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圆角矩形 15"/>
          <p:cNvSpPr/>
          <p:nvPr>
            <p:custDataLst>
              <p:tags r:id="rId5"/>
            </p:custDataLst>
          </p:nvPr>
        </p:nvSpPr>
        <p:spPr>
          <a:xfrm>
            <a:off x="515620" y="3032125"/>
            <a:ext cx="1327785" cy="86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Obstacle avoidance module</a:t>
            </a:r>
            <a:endParaRPr lang="zh-CN" altLang="en-US"/>
          </a:p>
        </p:txBody>
      </p:sp>
      <p:pic>
        <p:nvPicPr>
          <p:cNvPr id="6" name="图片 5"/>
          <p:cNvPicPr>
            <a:picLocks noChangeAspect="1"/>
          </p:cNvPicPr>
          <p:nvPr>
            <p:custDataLst>
              <p:tags r:id="rId6"/>
            </p:custDataLst>
          </p:nvPr>
        </p:nvPicPr>
        <p:blipFill>
          <a:blip r:embed="rId7"/>
          <a:stretch>
            <a:fillRect/>
          </a:stretch>
        </p:blipFill>
        <p:spPr>
          <a:xfrm>
            <a:off x="1918970" y="1393825"/>
            <a:ext cx="6294120" cy="3797935"/>
          </a:xfrm>
          <a:prstGeom prst="rect">
            <a:avLst/>
          </a:prstGeom>
        </p:spPr>
      </p:pic>
      <p:pic>
        <p:nvPicPr>
          <p:cNvPr id="3" name="图片 2"/>
          <p:cNvPicPr>
            <a:picLocks noChangeAspect="1"/>
          </p:cNvPicPr>
          <p:nvPr>
            <p:custDataLst>
              <p:tags r:id="rId8"/>
            </p:custDataLst>
          </p:nvPr>
        </p:nvPicPr>
        <p:blipFill>
          <a:blip r:embed="rId9"/>
          <a:stretch>
            <a:fillRect/>
          </a:stretch>
        </p:blipFill>
        <p:spPr>
          <a:xfrm>
            <a:off x="8288655" y="1745615"/>
            <a:ext cx="3568700" cy="2896870"/>
          </a:xfrm>
          <a:prstGeom prst="rect">
            <a:avLst/>
          </a:prstGeom>
        </p:spPr>
      </p:pic>
      <p:sp>
        <p:nvSpPr>
          <p:cNvPr id="2" name="文本框 1"/>
          <p:cNvSpPr txBox="1"/>
          <p:nvPr/>
        </p:nvSpPr>
        <p:spPr>
          <a:xfrm>
            <a:off x="3510915" y="4995545"/>
            <a:ext cx="7078980" cy="1753235"/>
          </a:xfrm>
          <a:prstGeom prst="rect">
            <a:avLst/>
          </a:prstGeom>
          <a:noFill/>
        </p:spPr>
        <p:txBody>
          <a:bodyPr wrap="square" rtlCol="0">
            <a:spAutoFit/>
          </a:bodyPr>
          <a:lstStyle/>
          <a:p>
            <a:r>
              <a:rPr lang="zh-CN" altLang="en-US"/>
              <a:t>We use ultrasonic sensors to realize obstacle avoidance function, when the trolley turns left, the left front and left rear wheels turn back; The two wheels of right front and right rear turn forward; When the trolley turns right, the left front and left rear wheels turn forward; The right front and right rear wheels turn back.</a:t>
            </a:r>
            <a:endParaRPr lang="zh-CN" altLang="en-US"/>
          </a:p>
          <a:p>
            <a:endParaRPr lang="zh-CN" altLang="en-US"/>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5"/>
            </p:custDataLst>
          </p:nvPr>
        </p:nvPicPr>
        <p:blipFill>
          <a:blip r:embed="rId6"/>
          <a:stretch>
            <a:fillRect/>
          </a:stretch>
        </p:blipFill>
        <p:spPr>
          <a:xfrm>
            <a:off x="2715260" y="681355"/>
            <a:ext cx="7051675" cy="5767070"/>
          </a:xfrm>
          <a:prstGeom prst="rect">
            <a:avLst/>
          </a:prstGeom>
        </p:spPr>
      </p:pic>
      <p:sp>
        <p:nvSpPr>
          <p:cNvPr id="16" name="圆角矩形 15"/>
          <p:cNvSpPr/>
          <p:nvPr>
            <p:custDataLst>
              <p:tags r:id="rId7"/>
            </p:custDataLst>
          </p:nvPr>
        </p:nvSpPr>
        <p:spPr>
          <a:xfrm>
            <a:off x="981710" y="3168015"/>
            <a:ext cx="1403350" cy="845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Obstacle avoidance module</a:t>
            </a:r>
            <a:endParaRPr lang="zh-CN" altLang="en-US"/>
          </a:p>
        </p:txBody>
      </p:sp>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圆角矩形 15"/>
          <p:cNvSpPr/>
          <p:nvPr>
            <p:custDataLst>
              <p:tags r:id="rId5"/>
            </p:custDataLst>
          </p:nvPr>
        </p:nvSpPr>
        <p:spPr>
          <a:xfrm>
            <a:off x="1330960" y="2978150"/>
            <a:ext cx="140335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sym typeface="+mn-ea"/>
              </a:rPr>
              <a:t>Trail module</a:t>
            </a:r>
            <a:endParaRPr lang="zh-CN" altLang="en-US"/>
          </a:p>
          <a:p>
            <a:pPr algn="ctr"/>
            <a:endParaRPr lang="zh-CN" altLang="en-US"/>
          </a:p>
        </p:txBody>
      </p:sp>
      <p:pic>
        <p:nvPicPr>
          <p:cNvPr id="3" name="图片 2"/>
          <p:cNvPicPr>
            <a:picLocks noChangeAspect="1"/>
          </p:cNvPicPr>
          <p:nvPr>
            <p:custDataLst>
              <p:tags r:id="rId6"/>
            </p:custDataLst>
          </p:nvPr>
        </p:nvPicPr>
        <p:blipFill>
          <a:blip r:embed="rId7"/>
          <a:stretch>
            <a:fillRect/>
          </a:stretch>
        </p:blipFill>
        <p:spPr>
          <a:xfrm>
            <a:off x="7745730" y="1042035"/>
            <a:ext cx="3827145" cy="4611370"/>
          </a:xfrm>
          <a:prstGeom prst="rect">
            <a:avLst/>
          </a:prstGeom>
        </p:spPr>
      </p:pic>
      <p:pic>
        <p:nvPicPr>
          <p:cNvPr id="2" name="寻迹视频">
            <a:hlinkClick r:id="" action="ppaction://media"/>
          </p:cNvPr>
          <p:cNvPicPr/>
          <p:nvPr>
            <a:videoFile r:link="rId8"/>
            <p:extLst>
              <p:ext uri="{DAA4B4D4-6D71-4841-9C94-3DE7FCFB9230}">
                <p14:media xmlns:p14="http://schemas.microsoft.com/office/powerpoint/2010/main" r:embed="rId9"/>
              </p:ext>
            </p:extLst>
          </p:nvPr>
        </p:nvPicPr>
        <p:blipFill>
          <a:blip r:embed="rId10"/>
          <a:stretch>
            <a:fillRect/>
          </a:stretch>
        </p:blipFill>
        <p:spPr>
          <a:xfrm>
            <a:off x="2919095" y="1042670"/>
            <a:ext cx="3857625" cy="4611370"/>
          </a:xfrm>
          <a:prstGeom prst="rect">
            <a:avLst/>
          </a:prstGeom>
        </p:spPr>
      </p:pic>
    </p:spTree>
  </p:cSld>
  <p:clrMapOvr>
    <a:masterClrMapping/>
  </p:clrMapOvr>
  <p:transition>
    <p:push dir="u"/>
  </p:transition>
  <p:timing>
    <p:tnLst>
      <p:par>
        <p:cTn id="1" dur="indefinite" restart="never" nodeType="tmRoot">
          <p:childTnLst>
            <p:video>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圆角矩形 15"/>
          <p:cNvSpPr/>
          <p:nvPr>
            <p:custDataLst>
              <p:tags r:id="rId5"/>
            </p:custDataLst>
          </p:nvPr>
        </p:nvSpPr>
        <p:spPr>
          <a:xfrm>
            <a:off x="1431925" y="2978150"/>
            <a:ext cx="140335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sym typeface="+mn-ea"/>
              </a:rPr>
              <a:t>Bluetooth module</a:t>
            </a:r>
            <a:endParaRPr lang="zh-CN" altLang="en-US"/>
          </a:p>
          <a:p>
            <a:pPr algn="ctr"/>
            <a:endParaRPr lang="zh-CN" altLang="en-US"/>
          </a:p>
        </p:txBody>
      </p:sp>
      <p:pic>
        <p:nvPicPr>
          <p:cNvPr id="2" name="图片 1"/>
          <p:cNvPicPr>
            <a:picLocks noChangeAspect="1"/>
          </p:cNvPicPr>
          <p:nvPr>
            <p:custDataLst>
              <p:tags r:id="rId6"/>
            </p:custDataLst>
          </p:nvPr>
        </p:nvPicPr>
        <p:blipFill>
          <a:blip r:embed="rId7"/>
          <a:stretch>
            <a:fillRect/>
          </a:stretch>
        </p:blipFill>
        <p:spPr>
          <a:xfrm>
            <a:off x="4528820" y="2009140"/>
            <a:ext cx="4476115" cy="2969895"/>
          </a:xfrm>
          <a:prstGeom prst="rect">
            <a:avLst/>
          </a:prstGeom>
        </p:spPr>
      </p:pic>
      <p:sp>
        <p:nvSpPr>
          <p:cNvPr id="57" name="文本框 56"/>
          <p:cNvSpPr txBox="1"/>
          <p:nvPr>
            <p:custDataLst>
              <p:tags r:id="rId8"/>
            </p:custDataLst>
          </p:nvPr>
        </p:nvSpPr>
        <p:spPr>
          <a:xfrm>
            <a:off x="4615815" y="842645"/>
            <a:ext cx="3672840" cy="490855"/>
          </a:xfrm>
          <a:prstGeom prst="rect">
            <a:avLst/>
          </a:prstGeom>
          <a:noFill/>
        </p:spPr>
        <p:txBody>
          <a:bodyPr wrap="square" rtlCol="0">
            <a:noAutofit/>
          </a:bodyPr>
          <a:lstStyle>
            <a:defPPr>
              <a:defRPr lang="zh-CN"/>
            </a:defPPr>
            <a:lvl1pPr algn="ctr">
              <a:defRPr sz="5400">
                <a:latin typeface="汉仪大宋简" panose="02010609000101010101" pitchFamily="49" charset="-122"/>
                <a:ea typeface="汉仪大宋简" panose="02010609000101010101" pitchFamily="49" charset="-122"/>
              </a:defRPr>
            </a:lvl1pPr>
          </a:lstStyle>
          <a:p>
            <a:r>
              <a:rPr lang="zh-CN" altLang="en-US" sz="2400" dirty="0">
                <a:latin typeface="Times New Roman" panose="02020603050405020304" pitchFamily="18" charset="0"/>
                <a:ea typeface="Times New Roman" panose="02020603050405020304" pitchFamily="18" charset="0"/>
              </a:rPr>
              <a:t>Additional features</a:t>
            </a:r>
            <a:endParaRPr lang="zh-CN" altLang="en-US" sz="2400" dirty="0">
              <a:latin typeface="Times New Roman" panose="02020603050405020304" pitchFamily="18" charset="0"/>
              <a:ea typeface="Times New Roman" panose="02020603050405020304" pitchFamily="18" charset="0"/>
            </a:endParaRPr>
          </a:p>
          <a:p>
            <a:endParaRPr lang="zh-CN" altLang="en-US" sz="2400"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custDataLst>
              <p:tags r:id="rId2"/>
            </p:custDataLst>
          </p:nvPr>
        </p:nvPicPr>
        <p:blipFill>
          <a:blip r:embed="rId3"/>
          <a:stretch>
            <a:fillRect/>
          </a:stretch>
        </p:blipFill>
        <p:spPr>
          <a:xfrm>
            <a:off x="342900" y="330200"/>
            <a:ext cx="11518900" cy="6197600"/>
          </a:xfrm>
          <a:prstGeom prst="rect">
            <a:avLst/>
          </a:prstGeom>
        </p:spPr>
      </p:pic>
      <p:pic>
        <p:nvPicPr>
          <p:cNvPr id="34" name="图形 33"/>
          <p:cNvPicPr>
            <a:picLocks noChangeAspect="1"/>
          </p:cNvPicPr>
          <p:nvPr/>
        </p:nvPicPr>
        <p:blipFill>
          <a:blip r:embed="rId4"/>
          <a:stretch>
            <a:fillRect/>
          </a:stretch>
        </p:blipFill>
        <p:spPr>
          <a:xfrm>
            <a:off x="8288534" y="2801257"/>
            <a:ext cx="3903466" cy="4056743"/>
          </a:xfrm>
          <a:prstGeom prst="rect">
            <a:avLst/>
          </a:prstGeom>
        </p:spPr>
      </p:pic>
      <p:pic>
        <p:nvPicPr>
          <p:cNvPr id="36" name="图形 35"/>
          <p:cNvPicPr>
            <a:picLocks noChangeAspect="1"/>
          </p:cNvPicPr>
          <p:nvPr>
            <p:custDataLst>
              <p:tags r:id="rId5"/>
            </p:custDataLst>
          </p:nvPr>
        </p:nvPicPr>
        <p:blipFill>
          <a:blip r:embed="rId6"/>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圆角矩形 1"/>
          <p:cNvSpPr/>
          <p:nvPr>
            <p:custDataLst>
              <p:tags r:id="rId7"/>
            </p:custDataLst>
          </p:nvPr>
        </p:nvSpPr>
        <p:spPr>
          <a:xfrm>
            <a:off x="416560" y="3017520"/>
            <a:ext cx="1325245" cy="5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t>Detection module</a:t>
            </a:r>
            <a:endParaRPr lang="zh-CN" altLang="en-US"/>
          </a:p>
          <a:p>
            <a:pPr algn="ctr"/>
            <a:endParaRPr lang="zh-CN" altLang="en-US"/>
          </a:p>
        </p:txBody>
      </p:sp>
      <p:sp>
        <p:nvSpPr>
          <p:cNvPr id="3" name="文本框 2"/>
          <p:cNvSpPr txBox="1"/>
          <p:nvPr/>
        </p:nvSpPr>
        <p:spPr>
          <a:xfrm>
            <a:off x="3406775" y="3244850"/>
            <a:ext cx="1172210" cy="368300"/>
          </a:xfrm>
          <a:prstGeom prst="rect">
            <a:avLst/>
          </a:prstGeom>
          <a:noFill/>
        </p:spPr>
        <p:txBody>
          <a:bodyPr wrap="square" rtlCol="0">
            <a:spAutoFit/>
          </a:bodyPr>
          <a:lstStyle/>
          <a:p>
            <a:r>
              <a:rPr lang="zh-CN" altLang="en-US"/>
              <a:t>舵机</a:t>
            </a:r>
            <a:r>
              <a:rPr lang="en-US" altLang="zh-CN"/>
              <a:t> </a:t>
            </a:r>
            <a:endParaRPr lang="en-US" altLang="zh-CN"/>
          </a:p>
        </p:txBody>
      </p:sp>
      <p:pic>
        <p:nvPicPr>
          <p:cNvPr id="4" name="舵机视频">
            <a:hlinkClick r:id="" action="ppaction://media"/>
          </p:cNvPr>
          <p:cNvPicPr/>
          <p:nvPr>
            <a:videoFile r:link="rId8"/>
            <p:extLst>
              <p:ext uri="{DAA4B4D4-6D71-4841-9C94-3DE7FCFB9230}">
                <p14:media xmlns:p14="http://schemas.microsoft.com/office/powerpoint/2010/main" r:embed="rId9"/>
              </p:ext>
            </p:extLst>
          </p:nvPr>
        </p:nvPicPr>
        <p:blipFill>
          <a:blip r:embed="rId10"/>
          <a:stretch>
            <a:fillRect/>
          </a:stretch>
        </p:blipFill>
        <p:spPr>
          <a:xfrm>
            <a:off x="1837690" y="681355"/>
            <a:ext cx="8901430" cy="5490210"/>
          </a:xfrm>
          <a:prstGeom prst="rect">
            <a:avLst/>
          </a:prstGeom>
        </p:spPr>
      </p:pic>
    </p:spTree>
  </p:cSld>
  <p:clrMapOvr>
    <a:masterClrMapping/>
  </p:clrMapOvr>
  <p:transition>
    <p:push dir="u"/>
  </p:transition>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custDataLst>
              <p:tags r:id="rId2"/>
            </p:custDataLst>
          </p:nvPr>
        </p:nvPicPr>
        <p:blipFill>
          <a:blip r:embed="rId3"/>
          <a:stretch>
            <a:fillRect/>
          </a:stretch>
        </p:blipFill>
        <p:spPr>
          <a:xfrm>
            <a:off x="342900" y="330200"/>
            <a:ext cx="11518900" cy="6197600"/>
          </a:xfrm>
          <a:prstGeom prst="rect">
            <a:avLst/>
          </a:prstGeom>
        </p:spPr>
      </p:pic>
      <p:pic>
        <p:nvPicPr>
          <p:cNvPr id="34" name="图形 33"/>
          <p:cNvPicPr>
            <a:picLocks noChangeAspect="1"/>
          </p:cNvPicPr>
          <p:nvPr/>
        </p:nvPicPr>
        <p:blipFill>
          <a:blip r:embed="rId4"/>
          <a:stretch>
            <a:fillRect/>
          </a:stretch>
        </p:blipFill>
        <p:spPr>
          <a:xfrm>
            <a:off x="8288534" y="2801257"/>
            <a:ext cx="3903466" cy="4056743"/>
          </a:xfrm>
          <a:prstGeom prst="rect">
            <a:avLst/>
          </a:prstGeom>
        </p:spPr>
      </p:pic>
      <p:pic>
        <p:nvPicPr>
          <p:cNvPr id="36" name="图形 35"/>
          <p:cNvPicPr>
            <a:picLocks noChangeAspect="1"/>
          </p:cNvPicPr>
          <p:nvPr/>
        </p:nvPicPr>
        <p:blipFill>
          <a:blip r:embed="rId5"/>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颜色"/>
          <p:cNvPicPr>
            <a:picLocks noChangeAspect="1"/>
          </p:cNvPicPr>
          <p:nvPr/>
        </p:nvPicPr>
        <p:blipFill>
          <a:blip r:embed="rId6"/>
          <a:stretch>
            <a:fillRect/>
          </a:stretch>
        </p:blipFill>
        <p:spPr>
          <a:xfrm>
            <a:off x="1983105" y="1022350"/>
            <a:ext cx="4451350" cy="5238750"/>
          </a:xfrm>
          <a:prstGeom prst="rect">
            <a:avLst/>
          </a:prstGeom>
        </p:spPr>
      </p:pic>
      <p:pic>
        <p:nvPicPr>
          <p:cNvPr id="2" name="图片 1" descr="舵机"/>
          <p:cNvPicPr>
            <a:picLocks noChangeAspect="1"/>
          </p:cNvPicPr>
          <p:nvPr/>
        </p:nvPicPr>
        <p:blipFill>
          <a:blip r:embed="rId7"/>
          <a:stretch>
            <a:fillRect/>
          </a:stretch>
        </p:blipFill>
        <p:spPr>
          <a:xfrm>
            <a:off x="5444490" y="930910"/>
            <a:ext cx="4771390" cy="5238750"/>
          </a:xfrm>
          <a:prstGeom prst="rect">
            <a:avLst/>
          </a:prstGeom>
        </p:spPr>
      </p:pic>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32516" y="1672397"/>
              <a:ext cx="715818" cy="492443"/>
            </a:xfrm>
            <a:prstGeom prst="rect">
              <a:avLst/>
            </a:prstGeom>
            <a:noFill/>
          </p:spPr>
          <p:txBody>
            <a:bodyPr wrap="square" rtlCol="0">
              <a:spAutoFit/>
            </a:bodyPr>
            <a:lstStyle/>
            <a:p>
              <a:pPr algn="ctr"/>
              <a:r>
                <a:rPr lang="en-US" altLang="zh-CN" sz="2600" b="1" dirty="0">
                  <a:solidFill>
                    <a:srgbClr val="003F76"/>
                  </a:solidFill>
                  <a:latin typeface="+mn-ea"/>
                </a:rPr>
                <a:t>04</a:t>
              </a:r>
              <a:endParaRPr lang="zh-CN" altLang="en-US" sz="2600" b="1" dirty="0">
                <a:solidFill>
                  <a:srgbClr val="003F76"/>
                </a:solidFill>
                <a:latin typeface="+mn-ea"/>
              </a:endParaRPr>
            </a:p>
          </p:txBody>
        </p:sp>
      </p:grpSp>
      <p:sp>
        <p:nvSpPr>
          <p:cNvPr id="3" name="文本框 2"/>
          <p:cNvSpPr txBox="1"/>
          <p:nvPr>
            <p:custDataLst>
              <p:tags r:id="rId5"/>
            </p:custDataLst>
          </p:nvPr>
        </p:nvSpPr>
        <p:spPr>
          <a:xfrm>
            <a:off x="2394585" y="3429000"/>
            <a:ext cx="7406005" cy="1767840"/>
          </a:xfrm>
          <a:prstGeom prst="rect">
            <a:avLst/>
          </a:prstGeom>
          <a:noFill/>
        </p:spPr>
        <p:txBody>
          <a:bodyPr wrap="square" rtlCol="0">
            <a:noAutofit/>
          </a:bodyPr>
          <a:lstStyle/>
          <a:p>
            <a:pPr algn="ctr"/>
            <a:r>
              <a:rPr lang="zh-CN" altLang="en-US" sz="5400" dirty="0">
                <a:latin typeface="Times New Roman" panose="02020603050405020304" pitchFamily="18" charset="0"/>
                <a:ea typeface="Times New Roman" panose="02020603050405020304" pitchFamily="18" charset="0"/>
              </a:rPr>
              <a:t>Results and appearance display</a:t>
            </a:r>
            <a:r>
              <a:rPr lang="en-US" altLang="zh-CN" sz="5400" dirty="0">
                <a:latin typeface="Times New Roman" panose="02020603050405020304" pitchFamily="18" charset="0"/>
                <a:ea typeface="Times New Roman" panose="02020603050405020304" pitchFamily="18" charset="0"/>
              </a:rPr>
              <a:t>.</a:t>
            </a:r>
            <a:endParaRPr lang="en-US" altLang="zh-CN" sz="5400"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sp>
        <p:nvSpPr>
          <p:cNvPr id="50" name="文本框 49"/>
          <p:cNvSpPr txBox="1"/>
          <p:nvPr/>
        </p:nvSpPr>
        <p:spPr>
          <a:xfrm>
            <a:off x="342900" y="865505"/>
            <a:ext cx="5600700" cy="1310640"/>
          </a:xfrm>
          <a:prstGeom prst="rect">
            <a:avLst/>
          </a:prstGeom>
          <a:noFill/>
        </p:spPr>
        <p:txBody>
          <a:bodyPr wrap="square" rtlCol="0">
            <a:noAutofit/>
          </a:bodyPr>
          <a:lstStyle>
            <a:defPPr>
              <a:defRPr lang="zh-CN"/>
            </a:defPPr>
            <a:lvl1pPr algn="ctr">
              <a:defRPr sz="5400">
                <a:latin typeface="汉仪大宋简" panose="02010609000101010101" pitchFamily="49" charset="-122"/>
                <a:ea typeface="汉仪大宋简" panose="02010609000101010101" pitchFamily="49" charset="-122"/>
              </a:defRPr>
            </a:lvl1pPr>
          </a:lstStyle>
          <a:p>
            <a:pPr algn="ctr"/>
            <a:r>
              <a:rPr lang="zh-CN" altLang="en-US" sz="4400" dirty="0">
                <a:latin typeface="Times New Roman" panose="02020603050405020304" pitchFamily="18" charset="0"/>
                <a:ea typeface="Times New Roman" panose="02020603050405020304" pitchFamily="18" charset="0"/>
                <a:sym typeface="+mn-ea"/>
              </a:rPr>
              <a:t>Achievements and appearance display</a:t>
            </a:r>
            <a:endParaRPr lang="zh-CN" altLang="en-US" sz="4400" dirty="0">
              <a:latin typeface="Times New Roman" panose="02020603050405020304" pitchFamily="18" charset="0"/>
              <a:ea typeface="Times New Roman" panose="02020603050405020304" pitchFamily="18" charset="0"/>
              <a:sym typeface="+mn-ea"/>
            </a:endParaRPr>
          </a:p>
          <a:p>
            <a:pPr algn="ctr"/>
            <a:endParaRPr lang="zh-CN" altLang="en-US" sz="4400" dirty="0">
              <a:latin typeface="Times New Roman" panose="02020603050405020304" pitchFamily="18" charset="0"/>
              <a:ea typeface="Times New Roman" panose="02020603050405020304" pitchFamily="18" charset="0"/>
              <a:sym typeface="+mn-ea"/>
            </a:endParaRPr>
          </a:p>
        </p:txBody>
      </p:sp>
      <p:pic>
        <p:nvPicPr>
          <p:cNvPr id="2" name="图片 1" descr="a6d2499582e6853ebb18d330c279386"/>
          <p:cNvPicPr>
            <a:picLocks noChangeAspect="1"/>
          </p:cNvPicPr>
          <p:nvPr/>
        </p:nvPicPr>
        <p:blipFill>
          <a:blip r:embed="rId3"/>
          <a:stretch>
            <a:fillRect/>
          </a:stretch>
        </p:blipFill>
        <p:spPr>
          <a:xfrm>
            <a:off x="633095" y="2254885"/>
            <a:ext cx="5059680" cy="3794760"/>
          </a:xfrm>
          <a:prstGeom prst="rect">
            <a:avLst/>
          </a:prstGeom>
        </p:spPr>
      </p:pic>
      <p:pic>
        <p:nvPicPr>
          <p:cNvPr id="3" name="图片 2" descr="972c7dfe69b3a4998da12d7c1adfc74"/>
          <p:cNvPicPr>
            <a:picLocks noChangeAspect="1"/>
          </p:cNvPicPr>
          <p:nvPr/>
        </p:nvPicPr>
        <p:blipFill>
          <a:blip r:embed="rId4"/>
          <a:stretch>
            <a:fillRect/>
          </a:stretch>
        </p:blipFill>
        <p:spPr>
          <a:xfrm>
            <a:off x="5982335" y="1494790"/>
            <a:ext cx="5445125" cy="4083685"/>
          </a:xfrm>
          <a:prstGeom prst="rect">
            <a:avLst/>
          </a:prstGeom>
        </p:spPr>
      </p:pic>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2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62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425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19" y="-1050"/>
            <a:ext cx="4065083" cy="4224707"/>
          </a:xfrm>
          <a:prstGeom prst="rect">
            <a:avLst/>
          </a:prstGeom>
        </p:spPr>
      </p:pic>
      <p:sp>
        <p:nvSpPr>
          <p:cNvPr id="20" name="椭圆 19"/>
          <p:cNvSpPr/>
          <p:nvPr/>
        </p:nvSpPr>
        <p:spPr>
          <a:xfrm>
            <a:off x="1089279" y="1969789"/>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1" name="文本框 30"/>
          <p:cNvSpPr txBox="1"/>
          <p:nvPr/>
        </p:nvSpPr>
        <p:spPr>
          <a:xfrm>
            <a:off x="1089279" y="2066326"/>
            <a:ext cx="715818" cy="491490"/>
          </a:xfrm>
          <a:prstGeom prst="rect">
            <a:avLst/>
          </a:prstGeom>
          <a:noFill/>
        </p:spPr>
        <p:txBody>
          <a:bodyPr wrap="square" rtlCol="0">
            <a:spAutoFit/>
          </a:bodyPr>
          <a:lstStyle/>
          <a:p>
            <a:pPr algn="ctr"/>
            <a:r>
              <a:rPr lang="en-US" altLang="zh-CN" sz="2600" b="1" dirty="0">
                <a:solidFill>
                  <a:schemeClr val="bg1"/>
                </a:solidFill>
                <a:latin typeface="Times New Roman" panose="02020603050405020304" pitchFamily="18" charset="0"/>
                <a:ea typeface="Times New Roman" panose="02020603050405020304" pitchFamily="18" charset="0"/>
              </a:rPr>
              <a:t>01</a:t>
            </a:r>
            <a:endParaRPr lang="en-US" altLang="zh-CN" sz="2600" b="1" dirty="0">
              <a:solidFill>
                <a:schemeClr val="bg1"/>
              </a:solidFill>
              <a:latin typeface="Times New Roman" panose="02020603050405020304" pitchFamily="18" charset="0"/>
              <a:ea typeface="Times New Roman" panose="02020603050405020304" pitchFamily="18" charset="0"/>
            </a:endParaRPr>
          </a:p>
        </p:txBody>
      </p:sp>
      <p:sp>
        <p:nvSpPr>
          <p:cNvPr id="33" name="文本框 32"/>
          <p:cNvSpPr txBox="1"/>
          <p:nvPr/>
        </p:nvSpPr>
        <p:spPr>
          <a:xfrm>
            <a:off x="2135505" y="2035810"/>
            <a:ext cx="7289165" cy="521970"/>
          </a:xfrm>
          <a:prstGeom prst="rect">
            <a:avLst/>
          </a:prstGeom>
          <a:noFill/>
        </p:spPr>
        <p:txBody>
          <a:bodyPr wrap="square" rtlCol="0">
            <a:spAutoFit/>
          </a:bodyPr>
          <a:lstStyle/>
          <a:p>
            <a:r>
              <a:rPr lang="en-US" altLang="zh-CN" sz="2800" dirty="0">
                <a:latin typeface="Times New Roman" panose="02020603050405020304" pitchFamily="18" charset="0"/>
                <a:ea typeface="Times New Roman" panose="02020603050405020304" pitchFamily="18" charset="0"/>
              </a:rPr>
              <a:t>Hardware Model and Control Software - Telecom</a:t>
            </a:r>
            <a:endParaRPr lang="en-US" altLang="zh-CN" sz="2800" dirty="0">
              <a:latin typeface="Times New Roman" panose="02020603050405020304" pitchFamily="18" charset="0"/>
              <a:ea typeface="Times New Roman" panose="02020603050405020304" pitchFamily="18" charset="0"/>
            </a:endParaRPr>
          </a:p>
        </p:txBody>
      </p:sp>
      <p:sp>
        <p:nvSpPr>
          <p:cNvPr id="38" name="椭圆 37"/>
          <p:cNvSpPr/>
          <p:nvPr/>
        </p:nvSpPr>
        <p:spPr>
          <a:xfrm>
            <a:off x="1089279" y="3161545"/>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9" name="文本框 38"/>
          <p:cNvSpPr txBox="1"/>
          <p:nvPr/>
        </p:nvSpPr>
        <p:spPr>
          <a:xfrm>
            <a:off x="1089279" y="3278180"/>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02</a:t>
            </a:r>
            <a:endParaRPr lang="en-US" altLang="zh-CN" dirty="0">
              <a:latin typeface="Times New Roman" panose="02020603050405020304" pitchFamily="18" charset="0"/>
              <a:ea typeface="Times New Roman" panose="02020603050405020304" pitchFamily="18" charset="0"/>
            </a:endParaRPr>
          </a:p>
        </p:txBody>
      </p:sp>
      <p:sp>
        <p:nvSpPr>
          <p:cNvPr id="40" name="文本框 39"/>
          <p:cNvSpPr txBox="1"/>
          <p:nvPr/>
        </p:nvSpPr>
        <p:spPr>
          <a:xfrm>
            <a:off x="2135505" y="3172460"/>
            <a:ext cx="5099685" cy="521970"/>
          </a:xfrm>
          <a:prstGeom prst="rect">
            <a:avLst/>
          </a:prstGeom>
          <a:noFill/>
        </p:spPr>
        <p:txBody>
          <a:bodyPr wrap="square" rtlCol="0">
            <a:spAutoFit/>
          </a:bodyPr>
          <a:lstStyle/>
          <a:p>
            <a:r>
              <a:rPr lang="en-US" altLang="zh-CN" sz="2800" dirty="0">
                <a:latin typeface="Times New Roman" panose="02020603050405020304" pitchFamily="18" charset="0"/>
                <a:ea typeface="Times New Roman" panose="02020603050405020304" pitchFamily="18" charset="0"/>
              </a:rPr>
              <a:t>Object Detection Software - IoT</a:t>
            </a:r>
            <a:endParaRPr lang="en-US" altLang="zh-CN" sz="2800" dirty="0">
              <a:latin typeface="Times New Roman" panose="02020603050405020304" pitchFamily="18" charset="0"/>
              <a:ea typeface="Times New Roman" panose="02020603050405020304" pitchFamily="18" charset="0"/>
            </a:endParaRPr>
          </a:p>
        </p:txBody>
      </p:sp>
      <p:sp>
        <p:nvSpPr>
          <p:cNvPr id="43" name="椭圆 42"/>
          <p:cNvSpPr/>
          <p:nvPr/>
        </p:nvSpPr>
        <p:spPr>
          <a:xfrm>
            <a:off x="1089279" y="4353301"/>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4" name="文本框 43"/>
          <p:cNvSpPr txBox="1"/>
          <p:nvPr/>
        </p:nvSpPr>
        <p:spPr>
          <a:xfrm>
            <a:off x="1086234" y="4469936"/>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03</a:t>
            </a:r>
            <a:endParaRPr lang="en-US" altLang="zh-CN" dirty="0">
              <a:latin typeface="Times New Roman" panose="02020603050405020304" pitchFamily="18" charset="0"/>
              <a:ea typeface="Times New Roman" panose="02020603050405020304" pitchFamily="18" charset="0"/>
            </a:endParaRPr>
          </a:p>
        </p:txBody>
      </p:sp>
      <p:sp>
        <p:nvSpPr>
          <p:cNvPr id="45" name="文本框 44"/>
          <p:cNvSpPr txBox="1"/>
          <p:nvPr/>
        </p:nvSpPr>
        <p:spPr>
          <a:xfrm>
            <a:off x="2135505" y="4439285"/>
            <a:ext cx="10258425" cy="521970"/>
          </a:xfrm>
          <a:prstGeom prst="rect">
            <a:avLst/>
          </a:prstGeom>
          <a:noFill/>
        </p:spPr>
        <p:txBody>
          <a:bodyPr wrap="square" rtlCol="0">
            <a:spAutoFit/>
          </a:bodyPr>
          <a:lstStyle/>
          <a:p>
            <a:r>
              <a:rPr lang="zh-CN" altLang="en-US" sz="2800" dirty="0">
                <a:latin typeface="Times New Roman" panose="02020603050405020304" pitchFamily="18" charset="0"/>
                <a:ea typeface="Times New Roman" panose="02020603050405020304" pitchFamily="18" charset="0"/>
              </a:rPr>
              <a:t>Database Management and Web Visualisation</a:t>
            </a:r>
            <a:r>
              <a:rPr lang="en-US" altLang="zh-CN" sz="2800" dirty="0">
                <a:latin typeface="Times New Roman" panose="02020603050405020304" pitchFamily="18" charset="0"/>
                <a:ea typeface="Times New Roman" panose="02020603050405020304" pitchFamily="18" charset="0"/>
              </a:rPr>
              <a:t> - </a:t>
            </a:r>
            <a:r>
              <a:rPr lang="zh-CN" altLang="en-US" sz="2800" dirty="0">
                <a:latin typeface="Times New Roman" panose="02020603050405020304" pitchFamily="18" charset="0"/>
                <a:ea typeface="Times New Roman" panose="02020603050405020304" pitchFamily="18" charset="0"/>
              </a:rPr>
              <a:t>E-Commerce</a:t>
            </a:r>
            <a:endParaRPr lang="zh-CN" altLang="en-US" sz="2800" dirty="0">
              <a:latin typeface="Times New Roman" panose="02020603050405020304" pitchFamily="18" charset="0"/>
              <a:ea typeface="Times New Roman" panose="02020603050405020304" pitchFamily="18" charset="0"/>
            </a:endParaRPr>
          </a:p>
        </p:txBody>
      </p:sp>
      <p:grpSp>
        <p:nvGrpSpPr>
          <p:cNvPr id="52" name="组合 51"/>
          <p:cNvGrpSpPr/>
          <p:nvPr/>
        </p:nvGrpSpPr>
        <p:grpSpPr>
          <a:xfrm>
            <a:off x="-732119" y="78128"/>
            <a:ext cx="431800" cy="1035200"/>
            <a:chOff x="-777839" y="78128"/>
            <a:chExt cx="431800" cy="1035200"/>
          </a:xfrm>
        </p:grpSpPr>
        <p:sp>
          <p:nvSpPr>
            <p:cNvPr id="53" name="矩形 52"/>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矩形 53"/>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
        <p:nvSpPr>
          <p:cNvPr id="49" name="文本框 48"/>
          <p:cNvSpPr txBox="1"/>
          <p:nvPr/>
        </p:nvSpPr>
        <p:spPr>
          <a:xfrm>
            <a:off x="5650855" y="5648744"/>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05</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pic>
        <p:nvPicPr>
          <p:cNvPr id="42" name="图形 41"/>
          <p:cNvPicPr>
            <a:picLocks noChangeAspect="1"/>
          </p:cNvPicPr>
          <p:nvPr/>
        </p:nvPicPr>
        <p:blipFill>
          <a:blip r:embed="rId5"/>
          <a:stretch>
            <a:fillRect/>
          </a:stretch>
        </p:blipFill>
        <p:spPr>
          <a:xfrm>
            <a:off x="5569959" y="984400"/>
            <a:ext cx="1073944" cy="1313757"/>
          </a:xfrm>
          <a:prstGeom prst="rect">
            <a:avLst/>
          </a:prstGeom>
        </p:spPr>
      </p:pic>
      <p:sp>
        <p:nvSpPr>
          <p:cNvPr id="45" name="文本框 44"/>
          <p:cNvSpPr txBox="1"/>
          <p:nvPr/>
        </p:nvSpPr>
        <p:spPr>
          <a:xfrm>
            <a:off x="772795" y="2925445"/>
            <a:ext cx="10669270" cy="1014730"/>
          </a:xfrm>
          <a:prstGeom prst="rect">
            <a:avLst/>
          </a:prstGeom>
          <a:noFill/>
        </p:spPr>
        <p:txBody>
          <a:bodyPr wrap="square" rtlCol="0">
            <a:spAutoFit/>
          </a:bodyPr>
          <a:lstStyle/>
          <a:p>
            <a:pPr algn="ctr"/>
            <a:r>
              <a:rPr lang="en-US" altLang="zh-CN"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cs typeface="Times New Roman" panose="02020603050405020304" pitchFamily="18" charset="0"/>
              </a:rPr>
              <a:t>Object Detection Software</a:t>
            </a:r>
            <a:endParaRPr lang="en-US" altLang="zh-CN"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8" name="文本框 47"/>
          <p:cNvSpPr txBox="1"/>
          <p:nvPr/>
        </p:nvSpPr>
        <p:spPr>
          <a:xfrm>
            <a:off x="2339686" y="4769214"/>
            <a:ext cx="7674245" cy="707886"/>
          </a:xfrm>
          <a:prstGeom prst="rect">
            <a:avLst/>
          </a:prstGeom>
          <a:noFill/>
        </p:spPr>
        <p:txBody>
          <a:bodyPr wrap="square" rtlCol="0">
            <a:spAutoFit/>
          </a:bodyPr>
          <a:lstStyle/>
          <a:p>
            <a:pPr algn="ct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IoT Group Member: </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endParaRPr>
          </a:p>
          <a:p>
            <a:pPr algn="ct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Chang </a:t>
            </a:r>
            <a:r>
              <a:rPr lang="en-US" altLang="zh-CN" sz="2000" b="1"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Yuchong</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 Song </a:t>
            </a:r>
            <a:r>
              <a:rPr lang="en-US" altLang="zh-CN" sz="2000" b="1"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Wenbo</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 Wang Yichen</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3" name="直接连接符 2"/>
          <p:cNvCxnSpPr/>
          <p:nvPr/>
        </p:nvCxnSpPr>
        <p:spPr>
          <a:xfrm>
            <a:off x="5544514" y="4567464"/>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77839" y="78128"/>
            <a:ext cx="431800" cy="1035200"/>
            <a:chOff x="-777839" y="78128"/>
            <a:chExt cx="431800" cy="1035200"/>
          </a:xfrm>
        </p:grpSpPr>
        <p:sp>
          <p:nvSpPr>
            <p:cNvPr id="2" name="矩形 1"/>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32516" y="1672397"/>
              <a:ext cx="715818" cy="492443"/>
            </a:xfrm>
            <a:prstGeom prst="rect">
              <a:avLst/>
            </a:prstGeom>
            <a:noFill/>
          </p:spPr>
          <p:txBody>
            <a:bodyPr wrap="square" rtlCol="0">
              <a:spAutoFit/>
            </a:bodyPr>
            <a:lstStyle/>
            <a:p>
              <a:pPr algn="ctr"/>
              <a:r>
                <a:rPr lang="en-US" altLang="zh-CN" sz="2600" b="1" dirty="0">
                  <a:solidFill>
                    <a:srgbClr val="003F76"/>
                  </a:solidFill>
                  <a:latin typeface="+mn-ea"/>
                </a:rPr>
                <a:t>01</a:t>
              </a:r>
              <a:endParaRPr lang="zh-CN" altLang="en-US" sz="2600" b="1" dirty="0">
                <a:solidFill>
                  <a:srgbClr val="003F76"/>
                </a:solidFill>
                <a:latin typeface="+mn-ea"/>
              </a:endParaRPr>
            </a:p>
          </p:txBody>
        </p:sp>
      </p:grpSp>
      <p:sp>
        <p:nvSpPr>
          <p:cNvPr id="20" name="文本框 19"/>
          <p:cNvSpPr txBox="1"/>
          <p:nvPr/>
        </p:nvSpPr>
        <p:spPr>
          <a:xfrm>
            <a:off x="1946861" y="3224964"/>
            <a:ext cx="8280400" cy="922020"/>
          </a:xfrm>
          <a:prstGeom prst="rect">
            <a:avLst/>
          </a:prstGeom>
          <a:noFill/>
        </p:spPr>
        <p:txBody>
          <a:bodyPr wrap="square" rtlCol="0">
            <a:spAutoFit/>
          </a:bodyPr>
          <a:lstStyle/>
          <a:p>
            <a:pPr algn="ctr"/>
            <a:r>
              <a:rPr lang="en-US" altLang="zh-CN" sz="5400" dirty="0">
                <a:latin typeface="Times New Roman" panose="02020603050405020304" pitchFamily="18" charset="0"/>
                <a:ea typeface="Times New Roman" panose="02020603050405020304" pitchFamily="18" charset="0"/>
                <a:cs typeface="Times New Roman" panose="02020603050405020304" pitchFamily="18" charset="0"/>
              </a:rPr>
              <a:t>Design Ideas</a:t>
            </a:r>
            <a:endParaRPr lang="en-US" altLang="zh-CN" sz="5400" dirty="0">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22" name="直接连接符 21"/>
          <p:cNvCxnSpPr/>
          <p:nvPr/>
        </p:nvCxnSpPr>
        <p:spPr>
          <a:xfrm>
            <a:off x="5559028" y="5046436"/>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3" name="文本框 2"/>
          <p:cNvSpPr txBox="1"/>
          <p:nvPr/>
        </p:nvSpPr>
        <p:spPr>
          <a:xfrm>
            <a:off x="1618114" y="1113119"/>
            <a:ext cx="9117731" cy="4278094"/>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sym typeface="+mn-ea"/>
              </a:rPr>
              <a:t>Purpose</a:t>
            </a:r>
            <a:endParaRPr lang="en-US" altLang="zh-CN" sz="3200" b="1" dirty="0">
              <a:latin typeface="Times New Roman" panose="02020603050405020304" pitchFamily="18" charset="0"/>
              <a:cs typeface="Times New Roman" panose="02020603050405020304" pitchFamily="18" charset="0"/>
              <a:sym typeface="+mn-ea"/>
            </a:endParaRPr>
          </a:p>
          <a:p>
            <a:r>
              <a:rPr lang="en-US" altLang="zh-CN" sz="2000" dirty="0">
                <a:latin typeface="Times New Roman" panose="02020603050405020304" pitchFamily="18" charset="0"/>
                <a:cs typeface="Times New Roman" panose="02020603050405020304" pitchFamily="18" charset="0"/>
              </a:rPr>
              <a:t>To help the robot find the treasure in the maze, we build object detection software. </a:t>
            </a:r>
            <a:endParaRPr lang="en-US" altLang="zh-CN" sz="20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sym typeface="+mn-ea"/>
              </a:rPr>
              <a:t>Design Ideas</a:t>
            </a:r>
            <a:endParaRPr lang="en-US" altLang="zh-CN" sz="3200" b="1"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Transmission module</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Detection module</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Demonstration module</a:t>
            </a:r>
            <a:endParaRPr lang="en-US" altLang="zh-CN" sz="2400" dirty="0">
              <a:latin typeface="Times New Roman" panose="02020603050405020304" pitchFamily="18" charset="0"/>
              <a:cs typeface="Times New Roman" panose="02020603050405020304" pitchFamily="18" charset="0"/>
            </a:endParaRPr>
          </a:p>
          <a:p>
            <a:endParaRPr lang="en-US" altLang="zh-CN" sz="2000" dirty="0"/>
          </a:p>
        </p:txBody>
      </p:sp>
    </p:spTree>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sp>
          <p:nvSpPr>
            <p:cNvPr id="12" name="文本框 11"/>
            <p:cNvSpPr txBox="1"/>
            <p:nvPr/>
          </p:nvSpPr>
          <p:spPr>
            <a:xfrm>
              <a:off x="547" y="668"/>
              <a:ext cx="8298" cy="9612"/>
            </a:xfrm>
            <a:prstGeom prst="rect">
              <a:avLst/>
            </a:prstGeom>
            <a:noFill/>
          </p:spPr>
          <p:txBody>
            <a:bodyPr wrap="square" rtlCol="0">
              <a:noAutofit/>
            </a:bodyPr>
            <a:lstStyle/>
            <a:p>
              <a:endParaRPr lang="en-US" altLang="zh-CN" sz="2000" dirty="0"/>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Transmission module:</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Using Wi-Fi to transmit photos taken by the robots in real time.</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Detection module: </a:t>
              </a:r>
              <a:r>
                <a:rPr lang="en-US" altLang="zh-CN" sz="2000" dirty="0">
                  <a:latin typeface="Times New Roman" panose="02020603050405020304" pitchFamily="18" charset="0"/>
                  <a:cs typeface="Times New Roman" panose="02020603050405020304" pitchFamily="18" charset="0"/>
                </a:rPr>
                <a:t>Based on YOLOv8.</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YOLOv8 is a state-of-the-art (SOTA) model for image classification, object detection and instance segmentation. It is the latest update of the YOLO series, which was open-sourced by </a:t>
              </a:r>
              <a:r>
                <a:rPr lang="en-US" altLang="zh-CN" sz="2000" dirty="0" err="1">
                  <a:latin typeface="Times New Roman" panose="02020603050405020304" pitchFamily="18" charset="0"/>
                  <a:cs typeface="Times New Roman" panose="02020603050405020304" pitchFamily="18" charset="0"/>
                </a:rPr>
                <a:t>Ultralytics</a:t>
              </a:r>
              <a:r>
                <a:rPr lang="en-US" altLang="zh-CN" sz="2000" dirty="0">
                  <a:latin typeface="Times New Roman" panose="02020603050405020304" pitchFamily="18" charset="0"/>
                  <a:cs typeface="Times New Roman" panose="02020603050405020304" pitchFamily="18" charset="0"/>
                </a:rPr>
                <a:t> in January 2023.</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Demonstration module: </a:t>
              </a:r>
              <a:r>
                <a:rPr lang="en-US" altLang="zh-CN" sz="2000" dirty="0">
                  <a:latin typeface="Times New Roman" panose="02020603050405020304" pitchFamily="18" charset="0"/>
                  <a:cs typeface="Times New Roman" panose="02020603050405020304" pitchFamily="18" charset="0"/>
                </a:rPr>
                <a:t>Use Java write a GUI to demonstrate the output.</a:t>
              </a:r>
              <a:endParaRPr lang="en-US" altLang="zh-CN" sz="2000" dirty="0">
                <a:latin typeface="Times New Roman" panose="02020603050405020304" pitchFamily="18" charset="0"/>
                <a:cs typeface="Times New Roman" panose="02020603050405020304" pitchFamily="18" charset="0"/>
              </a:endParaRPr>
            </a:p>
          </p:txBody>
        </p:sp>
      </p:grpSp>
      <p:sp>
        <p:nvSpPr>
          <p:cNvPr id="13" name="矩形: 圆角 12"/>
          <p:cNvSpPr/>
          <p:nvPr/>
        </p:nvSpPr>
        <p:spPr>
          <a:xfrm>
            <a:off x="5835437" y="5315495"/>
            <a:ext cx="5986021" cy="1023592"/>
          </a:xfrm>
          <a:prstGeom prst="roundRect">
            <a:avLst>
              <a:gd name="adj" fmla="val 9592"/>
            </a:avLst>
          </a:prstGeom>
          <a:solidFill>
            <a:srgbClr val="0D0FCA">
              <a:alpha val="50196"/>
            </a:srgb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8000"/>
                </a:solidFill>
                <a:effectLst/>
              </a:rPr>
              <a:t>Hardware Model and Control Software </a:t>
            </a:r>
            <a:endParaRPr lang="zh-CN" altLang="en-US" sz="2000" dirty="0"/>
          </a:p>
        </p:txBody>
      </p:sp>
      <p:sp>
        <p:nvSpPr>
          <p:cNvPr id="14" name="矩形: 圆角 13"/>
          <p:cNvSpPr/>
          <p:nvPr/>
        </p:nvSpPr>
        <p:spPr>
          <a:xfrm>
            <a:off x="5835437" y="1629990"/>
            <a:ext cx="5986021" cy="3083412"/>
          </a:xfrm>
          <a:prstGeom prst="roundRect">
            <a:avLst>
              <a:gd name="adj" fmla="val 9592"/>
            </a:avLst>
          </a:prstGeom>
          <a:solidFill>
            <a:srgbClr val="005AFF">
              <a:alpha val="50196"/>
            </a:srgb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a:off x="5804551" y="518913"/>
            <a:ext cx="5986021" cy="668734"/>
          </a:xfrm>
          <a:prstGeom prst="roundRect">
            <a:avLst>
              <a:gd name="adj" fmla="val 9592"/>
            </a:avLst>
          </a:prstGeom>
          <a:solidFill>
            <a:srgbClr val="00C1DE">
              <a:alpha val="50196"/>
            </a:srgb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08040"/>
                </a:solidFill>
                <a:effectLst/>
              </a:rPr>
              <a:t>Database Management and Web Visualization</a:t>
            </a:r>
            <a:endParaRPr lang="zh-CN" altLang="en-US" sz="2000" dirty="0"/>
          </a:p>
        </p:txBody>
      </p:sp>
      <p:sp>
        <p:nvSpPr>
          <p:cNvPr id="6" name="矩形: 圆角 5"/>
          <p:cNvSpPr/>
          <p:nvPr/>
        </p:nvSpPr>
        <p:spPr>
          <a:xfrm>
            <a:off x="8263879" y="2073919"/>
            <a:ext cx="3371250" cy="762665"/>
          </a:xfrm>
          <a:prstGeom prst="roundRect">
            <a:avLst/>
          </a:prstGeom>
          <a:solidFill>
            <a:srgbClr val="C8FCEA"/>
          </a:solidFill>
          <a:ln w="28575"/>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b="1" dirty="0">
                <a:solidFill>
                  <a:schemeClr val="tx1">
                    <a:lumMod val="95000"/>
                    <a:lumOff val="5000"/>
                  </a:schemeClr>
                </a:solidFill>
              </a:rPr>
              <a:t>Demonstration Module</a:t>
            </a:r>
            <a:endParaRPr lang="en-US" altLang="zh-CN" b="1" dirty="0">
              <a:solidFill>
                <a:schemeClr val="tx1">
                  <a:lumMod val="95000"/>
                  <a:lumOff val="5000"/>
                </a:schemeClr>
              </a:solidFill>
            </a:endParaRPr>
          </a:p>
        </p:txBody>
      </p:sp>
      <p:sp>
        <p:nvSpPr>
          <p:cNvPr id="5" name="矩形: 圆角 4"/>
          <p:cNvSpPr/>
          <p:nvPr/>
        </p:nvSpPr>
        <p:spPr>
          <a:xfrm>
            <a:off x="8797562" y="3380643"/>
            <a:ext cx="2651941" cy="1159496"/>
          </a:xfrm>
          <a:prstGeom prst="roundRect">
            <a:avLst/>
          </a:prstGeom>
          <a:solidFill>
            <a:srgbClr val="009DA5">
              <a:alpha val="80000"/>
            </a:srgbClr>
          </a:solidFill>
          <a:ln w="28575"/>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b="1" dirty="0">
                <a:solidFill>
                  <a:schemeClr val="tx1">
                    <a:lumMod val="95000"/>
                    <a:lumOff val="5000"/>
                  </a:schemeClr>
                </a:solidFill>
              </a:rPr>
              <a:t>Detection Module</a:t>
            </a:r>
            <a:endParaRPr lang="en-US" altLang="zh-CN" b="1" dirty="0">
              <a:solidFill>
                <a:schemeClr val="tx1">
                  <a:lumMod val="95000"/>
                  <a:lumOff val="5000"/>
                </a:schemeClr>
              </a:solidFill>
            </a:endParaRPr>
          </a:p>
        </p:txBody>
      </p:sp>
      <p:sp>
        <p:nvSpPr>
          <p:cNvPr id="4" name="矩形: 圆角 3"/>
          <p:cNvSpPr/>
          <p:nvPr/>
        </p:nvSpPr>
        <p:spPr>
          <a:xfrm>
            <a:off x="6056260" y="2048153"/>
            <a:ext cx="1726836" cy="2515123"/>
          </a:xfrm>
          <a:prstGeom prst="roundRect">
            <a:avLst/>
          </a:prstGeom>
          <a:solidFill>
            <a:srgbClr val="6CBAA2"/>
          </a:solidFill>
          <a:ln w="28575"/>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b="1" dirty="0">
                <a:solidFill>
                  <a:schemeClr val="tx1">
                    <a:lumMod val="95000"/>
                    <a:lumOff val="5000"/>
                  </a:schemeClr>
                </a:solidFill>
              </a:rPr>
              <a:t>Transmission Module</a:t>
            </a:r>
            <a:endParaRPr lang="en-US" altLang="zh-CN" b="1" dirty="0">
              <a:solidFill>
                <a:schemeClr val="tx1">
                  <a:lumMod val="95000"/>
                  <a:lumOff val="5000"/>
                </a:schemeClr>
              </a:solidFill>
            </a:endParaRPr>
          </a:p>
        </p:txBody>
      </p:sp>
      <p:sp>
        <p:nvSpPr>
          <p:cNvPr id="16" name="文本框 15"/>
          <p:cNvSpPr txBox="1"/>
          <p:nvPr/>
        </p:nvSpPr>
        <p:spPr>
          <a:xfrm>
            <a:off x="6310283" y="1650252"/>
            <a:ext cx="4974558" cy="400110"/>
          </a:xfrm>
          <a:prstGeom prst="rect">
            <a:avLst/>
          </a:prstGeom>
          <a:noFill/>
        </p:spPr>
        <p:txBody>
          <a:bodyPr wrap="square" rtlCol="0">
            <a:spAutoFit/>
          </a:bodyPr>
          <a:lstStyle/>
          <a:p>
            <a:pPr algn="ctr"/>
            <a:r>
              <a:rPr lang="en-US" altLang="zh-CN" sz="2000" b="1" dirty="0">
                <a:solidFill>
                  <a:schemeClr val="accent5">
                    <a:lumMod val="50000"/>
                  </a:schemeClr>
                </a:solidFill>
                <a:effectLst/>
              </a:rPr>
              <a:t>Object Detection Software</a:t>
            </a:r>
            <a:endParaRPr lang="zh-CN" altLang="en-US" sz="2000" dirty="0">
              <a:solidFill>
                <a:schemeClr val="accent5">
                  <a:lumMod val="50000"/>
                </a:schemeClr>
              </a:solidFill>
            </a:endParaRPr>
          </a:p>
        </p:txBody>
      </p:sp>
      <p:cxnSp>
        <p:nvCxnSpPr>
          <p:cNvPr id="18" name="直接箭头连接符 17"/>
          <p:cNvCxnSpPr/>
          <p:nvPr/>
        </p:nvCxnSpPr>
        <p:spPr>
          <a:xfrm flipV="1">
            <a:off x="6742544" y="4540139"/>
            <a:ext cx="0" cy="75221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783096" y="4130073"/>
            <a:ext cx="101446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783096" y="3762485"/>
            <a:ext cx="101446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0099653" y="2836584"/>
            <a:ext cx="0" cy="54405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128639" y="4569555"/>
            <a:ext cx="0" cy="74594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835437" y="4812045"/>
            <a:ext cx="1007351" cy="369332"/>
          </a:xfrm>
          <a:prstGeom prst="rect">
            <a:avLst/>
          </a:prstGeom>
          <a:noFill/>
        </p:spPr>
        <p:txBody>
          <a:bodyPr wrap="square" rtlCol="0">
            <a:spAutoFit/>
          </a:bodyPr>
          <a:lstStyle/>
          <a:p>
            <a:r>
              <a:rPr lang="en-US" altLang="zh-CN" dirty="0"/>
              <a:t>photos</a:t>
            </a:r>
            <a:endParaRPr lang="zh-CN" altLang="en-US" dirty="0"/>
          </a:p>
        </p:txBody>
      </p:sp>
      <p:sp>
        <p:nvSpPr>
          <p:cNvPr id="7" name="文本框 6"/>
          <p:cNvSpPr txBox="1"/>
          <p:nvPr/>
        </p:nvSpPr>
        <p:spPr>
          <a:xfrm>
            <a:off x="7157976" y="4818214"/>
            <a:ext cx="2278255" cy="369332"/>
          </a:xfrm>
          <a:prstGeom prst="rect">
            <a:avLst/>
          </a:prstGeom>
          <a:noFill/>
        </p:spPr>
        <p:txBody>
          <a:bodyPr wrap="square" rtlCol="0">
            <a:spAutoFit/>
          </a:bodyPr>
          <a:lstStyle/>
          <a:p>
            <a:r>
              <a:rPr lang="en-US" altLang="zh-CN" dirty="0"/>
              <a:t>Result of detection</a:t>
            </a:r>
            <a:endParaRPr lang="zh-CN" altLang="en-US" dirty="0"/>
          </a:p>
        </p:txBody>
      </p:sp>
      <p:sp>
        <p:nvSpPr>
          <p:cNvPr id="17" name="文本框 16"/>
          <p:cNvSpPr txBox="1"/>
          <p:nvPr/>
        </p:nvSpPr>
        <p:spPr>
          <a:xfrm>
            <a:off x="7813260" y="4153755"/>
            <a:ext cx="1007351" cy="369332"/>
          </a:xfrm>
          <a:prstGeom prst="rect">
            <a:avLst/>
          </a:prstGeom>
          <a:noFill/>
        </p:spPr>
        <p:txBody>
          <a:bodyPr wrap="square" rtlCol="0">
            <a:spAutoFit/>
          </a:bodyPr>
          <a:lstStyle/>
          <a:p>
            <a:r>
              <a:rPr lang="en-US" altLang="zh-CN" dirty="0"/>
              <a:t>photos</a:t>
            </a:r>
            <a:endParaRPr lang="zh-CN" altLang="en-US" dirty="0"/>
          </a:p>
        </p:txBody>
      </p:sp>
      <p:sp>
        <p:nvSpPr>
          <p:cNvPr id="20" name="文本框 19"/>
          <p:cNvSpPr txBox="1"/>
          <p:nvPr/>
        </p:nvSpPr>
        <p:spPr>
          <a:xfrm>
            <a:off x="7750029" y="3128661"/>
            <a:ext cx="1752134" cy="646331"/>
          </a:xfrm>
          <a:prstGeom prst="rect">
            <a:avLst/>
          </a:prstGeom>
          <a:noFill/>
        </p:spPr>
        <p:txBody>
          <a:bodyPr wrap="square" rtlCol="0">
            <a:spAutoFit/>
          </a:bodyPr>
          <a:lstStyle/>
          <a:p>
            <a:r>
              <a:rPr lang="en-US" altLang="zh-CN" dirty="0"/>
              <a:t>Result of detection</a:t>
            </a:r>
            <a:endParaRPr lang="zh-CN" altLang="en-US" dirty="0"/>
          </a:p>
        </p:txBody>
      </p:sp>
      <p:sp>
        <p:nvSpPr>
          <p:cNvPr id="21" name="文本框 20"/>
          <p:cNvSpPr txBox="1"/>
          <p:nvPr/>
        </p:nvSpPr>
        <p:spPr>
          <a:xfrm>
            <a:off x="9379979" y="2931114"/>
            <a:ext cx="2223337" cy="369332"/>
          </a:xfrm>
          <a:prstGeom prst="rect">
            <a:avLst/>
          </a:prstGeom>
          <a:noFill/>
        </p:spPr>
        <p:txBody>
          <a:bodyPr wrap="square" rtlCol="0">
            <a:spAutoFit/>
          </a:bodyPr>
          <a:lstStyle/>
          <a:p>
            <a:r>
              <a:rPr lang="en-US" altLang="zh-CN" dirty="0"/>
              <a:t>Result of detection</a:t>
            </a:r>
            <a:endParaRPr lang="zh-CN" altLang="en-US" dirty="0"/>
          </a:p>
        </p:txBody>
      </p:sp>
      <p:cxnSp>
        <p:nvCxnSpPr>
          <p:cNvPr id="28" name="肘形连接符 27"/>
          <p:cNvCxnSpPr>
            <a:stCxn id="13" idx="1"/>
            <a:endCxn id="15" idx="1"/>
          </p:cNvCxnSpPr>
          <p:nvPr/>
        </p:nvCxnSpPr>
        <p:spPr>
          <a:xfrm rot="10800000">
            <a:off x="5803900" y="852805"/>
            <a:ext cx="31115" cy="4973955"/>
          </a:xfrm>
          <a:prstGeom prst="bentConnector3">
            <a:avLst>
              <a:gd name="adj1" fmla="val 865306"/>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938547" y="426871"/>
            <a:ext cx="10476865" cy="5755422"/>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	Why YOLOv8</a:t>
            </a:r>
            <a:endParaRPr lang="en-US" altLang="zh-CN" sz="28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Speed: </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rPr>
              <a:t>Both YOLOv8 and YOLOv5 are fast object detection models, capable of processing images in real-time. However, YOLOv8 is faster than YOLOv5, making it a better choice for applications that require real-time object detection1.</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Accuracy: </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rPr>
              <a:t>Accuracy is a critical factor to consider when choosing an object detection model. In this regard, YOLOv8 is more accurate than YOLOv5, thanks to the several improvements made in its architecture1.</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Ease of use: </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rPr>
              <a:t>Both YOLOv8 and YOLOv5 are easy to use, with YOLOv5 being the easiest to use of the two1.</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Anchor-free approach: </a:t>
            </a:r>
            <a:endParaRPr lang="en-US" altLang="zh-CN" sz="20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000" dirty="0">
                <a:latin typeface="Times New Roman" panose="02020603050405020304" pitchFamily="18" charset="0"/>
                <a:cs typeface="Times New Roman" panose="02020603050405020304" pitchFamily="18" charset="0"/>
              </a:rPr>
              <a:t>The anchor-free approach eliminates the need for predefined anchors, which makes the model more flexible and robust to object size variations</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grpSp>
        <p:nvGrpSpPr>
          <p:cNvPr id="96" name="组合 95"/>
          <p:cNvGrpSpPr/>
          <p:nvPr/>
        </p:nvGrpSpPr>
        <p:grpSpPr>
          <a:xfrm>
            <a:off x="-777839" y="78128"/>
            <a:ext cx="431800" cy="1035200"/>
            <a:chOff x="-777839" y="78128"/>
            <a:chExt cx="431800" cy="1035200"/>
          </a:xfrm>
        </p:grpSpPr>
        <p:sp>
          <p:nvSpPr>
            <p:cNvPr id="97" name="矩形 96"/>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custDataLst>
              <p:tags r:id="rId2"/>
            </p:custDataLst>
          </p:nvPr>
        </p:nvPicPr>
        <p:blipFill>
          <a:blip r:embed="rId3"/>
          <a:stretch>
            <a:fillRect/>
          </a:stretch>
        </p:blipFill>
        <p:spPr>
          <a:xfrm>
            <a:off x="4439920" y="78105"/>
            <a:ext cx="7651750" cy="6656070"/>
          </a:xfrm>
          <a:prstGeom prst="rect">
            <a:avLst/>
          </a:prstGeom>
        </p:spPr>
      </p:pic>
      <p:sp>
        <p:nvSpPr>
          <p:cNvPr id="9" name="文本框 8"/>
          <p:cNvSpPr txBox="1"/>
          <p:nvPr>
            <p:custDataLst>
              <p:tags r:id="rId4"/>
            </p:custDataLst>
          </p:nvPr>
        </p:nvSpPr>
        <p:spPr>
          <a:xfrm>
            <a:off x="288925" y="3145155"/>
            <a:ext cx="4402455" cy="52197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YOLOv8 model structure</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23877" y="1686548"/>
              <a:ext cx="715818" cy="492443"/>
            </a:xfrm>
            <a:prstGeom prst="rect">
              <a:avLst/>
            </a:prstGeom>
            <a:noFill/>
          </p:spPr>
          <p:txBody>
            <a:bodyPr wrap="square" rtlCol="0">
              <a:spAutoFit/>
            </a:bodyPr>
            <a:lstStyle/>
            <a:p>
              <a:pPr algn="ctr"/>
              <a:r>
                <a:rPr lang="en-US" altLang="zh-CN" sz="2600" b="1" dirty="0">
                  <a:solidFill>
                    <a:srgbClr val="003F76"/>
                  </a:solidFill>
                  <a:latin typeface="+mn-ea"/>
                </a:rPr>
                <a:t>02</a:t>
              </a:r>
              <a:endParaRPr lang="zh-CN" altLang="en-US" sz="2600" b="1" dirty="0">
                <a:solidFill>
                  <a:srgbClr val="003F76"/>
                </a:solidFill>
                <a:latin typeface="+mn-ea"/>
              </a:endParaRPr>
            </a:p>
          </p:txBody>
        </p:sp>
      </p:grpSp>
      <p:sp>
        <p:nvSpPr>
          <p:cNvPr id="20" name="文本框 19"/>
          <p:cNvSpPr txBox="1"/>
          <p:nvPr/>
        </p:nvSpPr>
        <p:spPr>
          <a:xfrm>
            <a:off x="1946861" y="3224964"/>
            <a:ext cx="8280400" cy="922020"/>
          </a:xfrm>
          <a:prstGeom prst="rect">
            <a:avLst/>
          </a:prstGeom>
          <a:noFill/>
        </p:spPr>
        <p:txBody>
          <a:bodyPr wrap="square" rtlCol="0">
            <a:spAutoFit/>
          </a:bodyPr>
          <a:lstStyle/>
          <a:p>
            <a:pPr algn="ctr"/>
            <a:r>
              <a:rPr lang="en-US" altLang="zh-CN" sz="5400" dirty="0">
                <a:latin typeface="Times New Roman" panose="02020603050405020304" pitchFamily="18" charset="0"/>
                <a:ea typeface="Times New Roman" panose="02020603050405020304" pitchFamily="18" charset="0"/>
                <a:cs typeface="Times New Roman" panose="02020603050405020304" pitchFamily="18" charset="0"/>
                <a:sym typeface="+mn-ea"/>
              </a:rPr>
              <a:t>Specific Function</a:t>
            </a:r>
            <a:endParaRPr lang="zh-CN" altLang="en-US" sz="5400" dirty="0">
              <a:latin typeface="Times New Roman" panose="02020603050405020304" pitchFamily="18" charset="0"/>
              <a:ea typeface="汉仪大宋简" panose="02010609000101010101" pitchFamily="49" charset="-122"/>
              <a:cs typeface="Times New Roman" panose="02020603050405020304" pitchFamily="18" charset="0"/>
            </a:endParaRPr>
          </a:p>
        </p:txBody>
      </p:sp>
      <p:cxnSp>
        <p:nvCxnSpPr>
          <p:cNvPr id="22" name="直接连接符 21"/>
          <p:cNvCxnSpPr/>
          <p:nvPr/>
        </p:nvCxnSpPr>
        <p:spPr>
          <a:xfrm>
            <a:off x="5559028" y="5046436"/>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1546860" y="635647"/>
            <a:ext cx="10476865" cy="1692771"/>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Detection: </a:t>
            </a:r>
            <a:r>
              <a:rPr lang="en-US" altLang="zh-CN" sz="2400" b="1" dirty="0">
                <a:latin typeface="Times New Roman" panose="02020603050405020304" pitchFamily="18" charset="0"/>
                <a:cs typeface="Times New Roman" panose="02020603050405020304" pitchFamily="18" charset="0"/>
              </a:rPr>
              <a:t>Find the chosen objects (to be used as treasures)</a:t>
            </a:r>
            <a:endParaRPr lang="en-US" altLang="zh-CN" sz="2400" b="1"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If there is a target object in the image, it will be marked with a color block.</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higher quality the picture has, the more effective it can be.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677" y="2018091"/>
            <a:ext cx="4380977" cy="4380977"/>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0274" y="2018091"/>
            <a:ext cx="5656745" cy="3771162"/>
          </a:xfrm>
          <a:prstGeom prst="rect">
            <a:avLst/>
          </a:prstGeom>
        </p:spPr>
      </p:pic>
    </p:spTree>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1646718" y="640753"/>
            <a:ext cx="10476865" cy="1015663"/>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Visualization: </a:t>
            </a:r>
            <a:r>
              <a:rPr lang="en-US" altLang="zh-CN" sz="2400" b="1" dirty="0">
                <a:latin typeface="Times New Roman" panose="02020603050405020304" pitchFamily="18" charset="0"/>
                <a:cs typeface="Times New Roman" panose="02020603050405020304" pitchFamily="18" charset="0"/>
              </a:rPr>
              <a:t>Produce a GUI to demonstrate the accuracy</a:t>
            </a:r>
            <a:endParaRPr lang="en-US" altLang="zh-CN" sz="32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6"/>
            </p:custDataLst>
          </p:nvPr>
        </p:nvPicPr>
        <p:blipFill>
          <a:blip r:embed="rId7"/>
          <a:srcRect b="12397"/>
          <a:stretch>
            <a:fillRect/>
          </a:stretch>
        </p:blipFill>
        <p:spPr>
          <a:xfrm>
            <a:off x="2176145" y="1482090"/>
            <a:ext cx="7840345" cy="4238625"/>
          </a:xfrm>
          <a:prstGeom prst="rect">
            <a:avLst/>
          </a:prstGeom>
        </p:spPr>
      </p:pic>
    </p:spTree>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1646718" y="640753"/>
            <a:ext cx="10476865" cy="1015663"/>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Appendix</a:t>
            </a:r>
            <a:endParaRPr lang="en-US" altLang="zh-CN" sz="32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custDataLst>
              <p:tags r:id="rId6"/>
            </p:custDataLst>
          </p:nvPr>
        </p:nvPicPr>
        <p:blipFill>
          <a:blip r:embed="rId7"/>
          <a:stretch>
            <a:fillRect/>
          </a:stretch>
        </p:blipFill>
        <p:spPr>
          <a:xfrm>
            <a:off x="1227455" y="1296035"/>
            <a:ext cx="9128760" cy="4991100"/>
          </a:xfrm>
          <a:prstGeom prst="rect">
            <a:avLst/>
          </a:prstGeom>
        </p:spPr>
      </p:pic>
    </p:spTree>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853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050"/>
            <a:ext cx="4065083" cy="4224707"/>
          </a:xfrm>
          <a:prstGeom prst="rect">
            <a:avLst/>
          </a:prstGeom>
        </p:spPr>
      </p:pic>
      <p:pic>
        <p:nvPicPr>
          <p:cNvPr id="42" name="图形 4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9959" y="984400"/>
            <a:ext cx="1073944" cy="1313757"/>
          </a:xfrm>
          <a:prstGeom prst="rect">
            <a:avLst/>
          </a:prstGeom>
        </p:spPr>
      </p:pic>
      <p:sp>
        <p:nvSpPr>
          <p:cNvPr id="45" name="文本框 44"/>
          <p:cNvSpPr txBox="1"/>
          <p:nvPr/>
        </p:nvSpPr>
        <p:spPr>
          <a:xfrm>
            <a:off x="1743710" y="2629535"/>
            <a:ext cx="8727440" cy="1938020"/>
          </a:xfrm>
          <a:prstGeom prst="rect">
            <a:avLst/>
          </a:prstGeom>
          <a:noFill/>
        </p:spPr>
        <p:txBody>
          <a:bodyPr wrap="square" rtlCol="0">
            <a:spAutoFit/>
          </a:bodyPr>
          <a:lstStyle/>
          <a:p>
            <a:pPr algn="ctr"/>
            <a:r>
              <a:rPr lang="en-US" altLang="zh-CN"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rPr>
              <a:t>Hardware Model and Control Software</a:t>
            </a:r>
            <a:endParaRPr lang="en-US" altLang="zh-CN"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endParaRPr>
          </a:p>
        </p:txBody>
      </p:sp>
      <p:sp>
        <p:nvSpPr>
          <p:cNvPr id="48" name="文本框 47"/>
          <p:cNvSpPr txBox="1"/>
          <p:nvPr/>
        </p:nvSpPr>
        <p:spPr>
          <a:xfrm>
            <a:off x="3303270" y="5036820"/>
            <a:ext cx="5586095" cy="521970"/>
          </a:xfrm>
          <a:prstGeom prst="rect">
            <a:avLst/>
          </a:prstGeom>
          <a:noFill/>
        </p:spPr>
        <p:txBody>
          <a:bodyPr wrap="square" rtlCol="0">
            <a:spAutoFit/>
          </a:bodyPr>
          <a:lstStyle/>
          <a:p>
            <a:pPr algn="ctr"/>
            <a:r>
              <a:rPr lang="en-US" altLang="zh-CN" sz="28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sym typeface="+mn-ea"/>
              </a:rPr>
              <a:t>Telecom</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endParaRPr>
          </a:p>
        </p:txBody>
      </p:sp>
      <p:cxnSp>
        <p:nvCxnSpPr>
          <p:cNvPr id="3" name="直接连接符 2"/>
          <p:cNvCxnSpPr/>
          <p:nvPr/>
        </p:nvCxnSpPr>
        <p:spPr>
          <a:xfrm>
            <a:off x="5544514" y="4567464"/>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77839" y="78128"/>
            <a:ext cx="431800" cy="1035200"/>
            <a:chOff x="-777839" y="78128"/>
            <a:chExt cx="431800" cy="1035200"/>
          </a:xfrm>
        </p:grpSpPr>
        <p:sp>
          <p:nvSpPr>
            <p:cNvPr id="2" name="矩形 1"/>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3"/>
            </p:custDataLst>
          </p:nvPr>
        </p:nvSpPr>
        <p:spPr>
          <a:xfrm>
            <a:off x="1646718" y="640753"/>
            <a:ext cx="10476865" cy="1015663"/>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Appendix</a:t>
            </a:r>
            <a:endParaRPr lang="en-US" altLang="zh-CN" sz="32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custDataLst>
              <p:tags r:id="rId4"/>
            </p:custDataLst>
          </p:nvPr>
        </p:nvPicPr>
        <p:blipFill>
          <a:blip r:embed="rId5"/>
          <a:stretch>
            <a:fillRect/>
          </a:stretch>
        </p:blipFill>
        <p:spPr>
          <a:xfrm>
            <a:off x="0" y="1471930"/>
            <a:ext cx="8255635" cy="538607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8351520" y="681355"/>
            <a:ext cx="3620135" cy="5771515"/>
          </a:xfrm>
          <a:prstGeom prst="rect">
            <a:avLst/>
          </a:prstGeom>
        </p:spPr>
      </p:pic>
    </p:spTree>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1646718" y="640753"/>
            <a:ext cx="10476865" cy="1014730"/>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Appendix</a:t>
            </a:r>
            <a:endParaRPr lang="en-US" altLang="zh-CN" sz="32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custDataLst>
              <p:tags r:id="rId6"/>
            </p:custDataLst>
          </p:nvPr>
        </p:nvPicPr>
        <p:blipFill>
          <a:blip r:embed="rId7"/>
          <a:stretch>
            <a:fillRect/>
          </a:stretch>
        </p:blipFill>
        <p:spPr>
          <a:xfrm>
            <a:off x="162560" y="2073910"/>
            <a:ext cx="8949055" cy="4719320"/>
          </a:xfrm>
          <a:prstGeom prst="rect">
            <a:avLst/>
          </a:prstGeom>
        </p:spPr>
      </p:pic>
      <p:pic>
        <p:nvPicPr>
          <p:cNvPr id="3" name="图片 2"/>
          <p:cNvPicPr>
            <a:picLocks noChangeAspect="1"/>
          </p:cNvPicPr>
          <p:nvPr>
            <p:custDataLst>
              <p:tags r:id="rId8"/>
            </p:custDataLst>
          </p:nvPr>
        </p:nvPicPr>
        <p:blipFill>
          <a:blip r:embed="rId9"/>
          <a:stretch>
            <a:fillRect/>
          </a:stretch>
        </p:blipFill>
        <p:spPr>
          <a:xfrm>
            <a:off x="5089525" y="330200"/>
            <a:ext cx="6765925" cy="4059555"/>
          </a:xfrm>
          <a:prstGeom prst="rect">
            <a:avLst/>
          </a:prstGeom>
        </p:spPr>
      </p:pic>
    </p:spTree>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grpSp>
      <p:sp>
        <p:nvSpPr>
          <p:cNvPr id="4" name="文本框 3"/>
          <p:cNvSpPr txBox="1"/>
          <p:nvPr>
            <p:custDataLst>
              <p:tags r:id="rId5"/>
            </p:custDataLst>
          </p:nvPr>
        </p:nvSpPr>
        <p:spPr>
          <a:xfrm>
            <a:off x="774703" y="897257"/>
            <a:ext cx="10476865" cy="5570756"/>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	What have we done</a:t>
            </a:r>
            <a:endParaRPr lang="en-US" altLang="zh-CN" sz="32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Train &amp; calibrate the object detection algorithm for new, specific objects.</a:t>
            </a:r>
            <a:endParaRPr lang="en-US" altLang="zh-CN" sz="24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We found that the original model in YOLOv8 has bad performed in the detection of the chosen objects, so we retrained the model based on YOLOv8 model.</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Prepare dataset</a:t>
            </a:r>
            <a:endParaRPr lang="en-US" altLang="zh-CN" sz="2400" b="1"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We collected 1894 images with the chosen objects (including negative samples), then labelled and divided them into training set, test set, and valid set (with proportion 3:1:1)</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Train the model</a:t>
            </a:r>
            <a:endParaRPr lang="en-US" altLang="zh-CN" sz="2400" b="1"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We used a python script to train the model.</a:t>
            </a:r>
            <a:endParaRPr lang="en-US" altLang="zh-C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Evaluate the model and iteration</a:t>
            </a:r>
            <a:endParaRPr lang="en-US" altLang="zh-CN" sz="2400" b="1"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We tested the trained model and evaluated the performance.</a:t>
            </a:r>
            <a:endParaRPr lang="en-US" altLang="zh-CN" sz="20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Iterate several times to improve the model.</a:t>
            </a:r>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Build GUI</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Handover with other group members</a:t>
            </a:r>
            <a:endParaRPr lang="en-US" altLang="zh-CN" sz="2400" b="1" dirty="0">
              <a:latin typeface="Times New Roman" panose="02020603050405020304" pitchFamily="18" charset="0"/>
              <a:cs typeface="Times New Roman" panose="02020603050405020304" pitchFamily="18" charset="0"/>
            </a:endParaRPr>
          </a:p>
        </p:txBody>
      </p:sp>
    </p:spTree>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pic>
        <p:nvPicPr>
          <p:cNvPr id="42" name="图形 41"/>
          <p:cNvPicPr>
            <a:picLocks noChangeAspect="1"/>
          </p:cNvPicPr>
          <p:nvPr/>
        </p:nvPicPr>
        <p:blipFill>
          <a:blip r:embed="rId5"/>
          <a:stretch>
            <a:fillRect/>
          </a:stretch>
        </p:blipFill>
        <p:spPr>
          <a:xfrm>
            <a:off x="5569959" y="984400"/>
            <a:ext cx="1073944" cy="1313757"/>
          </a:xfrm>
          <a:prstGeom prst="rect">
            <a:avLst/>
          </a:prstGeom>
        </p:spPr>
      </p:pic>
      <p:sp>
        <p:nvSpPr>
          <p:cNvPr id="45" name="文本框 44"/>
          <p:cNvSpPr txBox="1"/>
          <p:nvPr/>
        </p:nvSpPr>
        <p:spPr>
          <a:xfrm>
            <a:off x="1110615" y="2629535"/>
            <a:ext cx="9993630" cy="1938020"/>
          </a:xfrm>
          <a:prstGeom prst="rect">
            <a:avLst/>
          </a:prstGeom>
          <a:noFill/>
        </p:spPr>
        <p:txBody>
          <a:bodyPr wrap="square" rtlCol="0">
            <a:spAutoFit/>
          </a:bodyPr>
          <a:lstStyle/>
          <a:p>
            <a:pPr algn="ctr"/>
            <a:r>
              <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sym typeface="+mn-ea"/>
              </a:rPr>
              <a:t>Database Management and Web Visualisation</a:t>
            </a:r>
            <a:endPar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endParaRPr>
          </a:p>
        </p:txBody>
      </p:sp>
      <p:sp>
        <p:nvSpPr>
          <p:cNvPr id="48" name="文本框 47"/>
          <p:cNvSpPr txBox="1"/>
          <p:nvPr/>
        </p:nvSpPr>
        <p:spPr>
          <a:xfrm>
            <a:off x="3507105" y="5036820"/>
            <a:ext cx="5586095" cy="706755"/>
          </a:xfrm>
          <a:prstGeom prst="rect">
            <a:avLst/>
          </a:prstGeom>
          <a:noFill/>
        </p:spPr>
        <p:txBody>
          <a:bodyPr wrap="square" rtlCol="0">
            <a:spAutoFit/>
          </a:bodyPr>
          <a:lstStyle/>
          <a:p>
            <a:pPr algn="ct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E-commerce major</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endParaRPr>
          </a:p>
          <a:p>
            <a:pPr algn="ct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Student name</a:t>
            </a:r>
            <a:r>
              <a:rPr lang="zh-CN" altLang="en-US"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rPr>
              <a:t>Qi Liu        Wen Fan</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3" name="直接连接符 2"/>
          <p:cNvCxnSpPr/>
          <p:nvPr/>
        </p:nvCxnSpPr>
        <p:spPr>
          <a:xfrm>
            <a:off x="5544514" y="4567464"/>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77839" y="78128"/>
            <a:ext cx="431800" cy="1035200"/>
            <a:chOff x="-777839" y="78128"/>
            <a:chExt cx="431800" cy="1035200"/>
          </a:xfrm>
        </p:grpSpPr>
        <p:sp>
          <p:nvSpPr>
            <p:cNvPr id="2" name="矩形 1"/>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45720" y="-1"/>
            <a:ext cx="12192000" cy="6859051"/>
          </a:xfrm>
          <a:prstGeom prst="rect">
            <a:avLst/>
          </a:prstGeom>
        </p:spPr>
      </p:pic>
      <p:pic>
        <p:nvPicPr>
          <p:cNvPr id="32" name="图形 31"/>
          <p:cNvPicPr>
            <a:picLocks noChangeAspect="1"/>
          </p:cNvPicPr>
          <p:nvPr/>
        </p:nvPicPr>
        <p:blipFill>
          <a:blip r:embed="rId2"/>
          <a:stretch>
            <a:fillRect/>
          </a:stretch>
        </p:blipFill>
        <p:spPr>
          <a:xfrm>
            <a:off x="388620" y="330200"/>
            <a:ext cx="11518900" cy="6197600"/>
          </a:xfrm>
          <a:prstGeom prst="rect">
            <a:avLst/>
          </a:prstGeom>
        </p:spPr>
      </p:pic>
      <p:pic>
        <p:nvPicPr>
          <p:cNvPr id="34" name="图形 33"/>
          <p:cNvPicPr>
            <a:picLocks noChangeAspect="1"/>
          </p:cNvPicPr>
          <p:nvPr/>
        </p:nvPicPr>
        <p:blipFill>
          <a:blip r:embed="rId3"/>
          <a:stretch>
            <a:fillRect/>
          </a:stretch>
        </p:blipFill>
        <p:spPr>
          <a:xfrm>
            <a:off x="8334254" y="2801257"/>
            <a:ext cx="3903466" cy="4056743"/>
          </a:xfrm>
          <a:prstGeom prst="rect">
            <a:avLst/>
          </a:prstGeom>
        </p:spPr>
      </p:pic>
      <p:pic>
        <p:nvPicPr>
          <p:cNvPr id="36" name="图形 35"/>
          <p:cNvPicPr>
            <a:picLocks noChangeAspect="1"/>
          </p:cNvPicPr>
          <p:nvPr/>
        </p:nvPicPr>
        <p:blipFill>
          <a:blip r:embed="rId4"/>
          <a:stretch>
            <a:fillRect/>
          </a:stretch>
        </p:blipFill>
        <p:spPr>
          <a:xfrm>
            <a:off x="45719" y="-1050"/>
            <a:ext cx="4065083" cy="4224707"/>
          </a:xfrm>
          <a:prstGeom prst="rect">
            <a:avLst/>
          </a:prstGeom>
        </p:spPr>
      </p:pic>
      <p:grpSp>
        <p:nvGrpSpPr>
          <p:cNvPr id="18" name="组合 17"/>
          <p:cNvGrpSpPr/>
          <p:nvPr/>
        </p:nvGrpSpPr>
        <p:grpSpPr>
          <a:xfrm>
            <a:off x="1035421" y="2489448"/>
            <a:ext cx="4128135" cy="1121682"/>
            <a:chOff x="1304381" y="2782842"/>
            <a:chExt cx="4128135" cy="1121682"/>
          </a:xfrm>
        </p:grpSpPr>
        <p:sp>
          <p:nvSpPr>
            <p:cNvPr id="10" name="文本框 9"/>
            <p:cNvSpPr txBox="1"/>
            <p:nvPr/>
          </p:nvSpPr>
          <p:spPr>
            <a:xfrm>
              <a:off x="1304381" y="2782842"/>
              <a:ext cx="4128135" cy="1014730"/>
            </a:xfrm>
            <a:prstGeom prst="rect">
              <a:avLst/>
            </a:prstGeom>
            <a:noFill/>
          </p:spPr>
          <p:txBody>
            <a:bodyPr wrap="square" rtlCol="0">
              <a:spAutoFit/>
            </a:bodyPr>
            <a:lstStyle/>
            <a:p>
              <a:pPr algn="ctr"/>
              <a:r>
                <a:rPr lang="en-US" altLang="zh-CN" sz="6000" dirty="0">
                  <a:solidFill>
                    <a:srgbClr val="003F76"/>
                  </a:solidFill>
                  <a:latin typeface="Times New Roman" panose="02020603050405020304" pitchFamily="18" charset="0"/>
                  <a:ea typeface="Times New Roman" panose="02020603050405020304" pitchFamily="18" charset="0"/>
                </a:rPr>
                <a:t>Directory</a:t>
              </a:r>
              <a:endParaRPr lang="en-US" altLang="zh-CN" sz="6000" dirty="0">
                <a:solidFill>
                  <a:srgbClr val="003F76"/>
                </a:solidFill>
                <a:latin typeface="Times New Roman" panose="02020603050405020304" pitchFamily="18" charset="0"/>
                <a:ea typeface="Times New Roman" panose="02020603050405020304" pitchFamily="18" charset="0"/>
              </a:endParaRPr>
            </a:p>
          </p:txBody>
        </p:sp>
        <p:cxnSp>
          <p:nvCxnSpPr>
            <p:cNvPr id="19" name="直接连接符 18"/>
            <p:cNvCxnSpPr/>
            <p:nvPr/>
          </p:nvCxnSpPr>
          <p:spPr>
            <a:xfrm>
              <a:off x="2935934" y="3904524"/>
              <a:ext cx="551486"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sp>
        <p:nvSpPr>
          <p:cNvPr id="20" name="椭圆 19"/>
          <p:cNvSpPr/>
          <p:nvPr/>
        </p:nvSpPr>
        <p:spPr>
          <a:xfrm>
            <a:off x="5656199" y="764559"/>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1" name="文本框 30"/>
          <p:cNvSpPr txBox="1"/>
          <p:nvPr/>
        </p:nvSpPr>
        <p:spPr>
          <a:xfrm>
            <a:off x="5656199" y="861096"/>
            <a:ext cx="715818" cy="491490"/>
          </a:xfrm>
          <a:prstGeom prst="rect">
            <a:avLst/>
          </a:prstGeom>
          <a:noFill/>
        </p:spPr>
        <p:txBody>
          <a:bodyPr wrap="square" rtlCol="0">
            <a:spAutoFit/>
          </a:bodyPr>
          <a:lstStyle/>
          <a:p>
            <a:pPr algn="ctr"/>
            <a:r>
              <a:rPr lang="en-US" altLang="zh-CN" sz="2600" b="1" dirty="0">
                <a:solidFill>
                  <a:schemeClr val="bg1"/>
                </a:solidFill>
                <a:latin typeface="Times New Roman" panose="02020603050405020304" pitchFamily="18" charset="0"/>
                <a:ea typeface="Times New Roman" panose="02020603050405020304" pitchFamily="18" charset="0"/>
              </a:rPr>
              <a:t>01</a:t>
            </a:r>
            <a:endParaRPr lang="en-US" altLang="zh-CN" sz="2600" b="1" dirty="0">
              <a:solidFill>
                <a:schemeClr val="bg1"/>
              </a:solidFill>
              <a:latin typeface="Times New Roman" panose="02020603050405020304" pitchFamily="18" charset="0"/>
              <a:ea typeface="Times New Roman" panose="02020603050405020304" pitchFamily="18" charset="0"/>
            </a:endParaRPr>
          </a:p>
        </p:txBody>
      </p:sp>
      <p:sp>
        <p:nvSpPr>
          <p:cNvPr id="33" name="文本框 32"/>
          <p:cNvSpPr txBox="1"/>
          <p:nvPr/>
        </p:nvSpPr>
        <p:spPr>
          <a:xfrm>
            <a:off x="6702256" y="830332"/>
            <a:ext cx="3553064" cy="521970"/>
          </a:xfrm>
          <a:prstGeom prst="rect">
            <a:avLst/>
          </a:prstGeom>
          <a:noFill/>
        </p:spPr>
        <p:txBody>
          <a:bodyPr wrap="square" rtlCol="0">
            <a:spAutoFit/>
          </a:bodyPr>
          <a:lstStyle/>
          <a:p>
            <a:r>
              <a:rPr lang="en-US" altLang="zh-CN" sz="2800">
                <a:sym typeface="+mn-ea"/>
              </a:rPr>
              <a:t>S</a:t>
            </a:r>
            <a:r>
              <a:rPr lang="zh-CN" altLang="en-US" sz="2800">
                <a:sym typeface="+mn-ea"/>
              </a:rPr>
              <a:t>pecific function</a:t>
            </a:r>
            <a:endParaRPr lang="zh-CN" altLang="en-US" sz="2800" dirty="0">
              <a:latin typeface="Times New Roman" panose="02020603050405020304" pitchFamily="18" charset="0"/>
              <a:ea typeface="Times New Roman" panose="02020603050405020304" pitchFamily="18" charset="0"/>
            </a:endParaRPr>
          </a:p>
        </p:txBody>
      </p:sp>
      <p:sp>
        <p:nvSpPr>
          <p:cNvPr id="38" name="椭圆 37"/>
          <p:cNvSpPr/>
          <p:nvPr/>
        </p:nvSpPr>
        <p:spPr>
          <a:xfrm>
            <a:off x="5646674" y="2831345"/>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9" name="文本框 38"/>
          <p:cNvSpPr txBox="1"/>
          <p:nvPr/>
        </p:nvSpPr>
        <p:spPr>
          <a:xfrm>
            <a:off x="5651754" y="2949250"/>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02</a:t>
            </a:r>
            <a:endParaRPr lang="en-US" altLang="zh-CN" dirty="0">
              <a:latin typeface="Times New Roman" panose="02020603050405020304" pitchFamily="18" charset="0"/>
              <a:ea typeface="Times New Roman" panose="02020603050405020304" pitchFamily="18" charset="0"/>
            </a:endParaRPr>
          </a:p>
        </p:txBody>
      </p:sp>
      <p:sp>
        <p:nvSpPr>
          <p:cNvPr id="40" name="文本框 39"/>
          <p:cNvSpPr txBox="1"/>
          <p:nvPr/>
        </p:nvSpPr>
        <p:spPr>
          <a:xfrm>
            <a:off x="6854656" y="2914263"/>
            <a:ext cx="3553064" cy="521970"/>
          </a:xfrm>
          <a:prstGeom prst="rect">
            <a:avLst/>
          </a:prstGeom>
          <a:noFill/>
        </p:spPr>
        <p:txBody>
          <a:bodyPr wrap="square" rtlCol="0">
            <a:spAutoFit/>
          </a:bodyPr>
          <a:lstStyle/>
          <a:p>
            <a:r>
              <a:rPr lang="en-US" sz="2800">
                <a:sym typeface="+mn-ea"/>
              </a:rPr>
              <a:t>Web display</a:t>
            </a:r>
            <a:endParaRPr lang="zh-CN" altLang="en-US" sz="2800" dirty="0">
              <a:latin typeface="Times New Roman" panose="02020603050405020304" pitchFamily="18" charset="0"/>
              <a:ea typeface="Times New Roman" panose="02020603050405020304" pitchFamily="18" charset="0"/>
            </a:endParaRPr>
          </a:p>
        </p:txBody>
      </p:sp>
      <p:sp>
        <p:nvSpPr>
          <p:cNvPr id="43" name="椭圆 42"/>
          <p:cNvSpPr/>
          <p:nvPr/>
        </p:nvSpPr>
        <p:spPr>
          <a:xfrm>
            <a:off x="5666359" y="4781926"/>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4" name="文本框 43"/>
          <p:cNvSpPr txBox="1"/>
          <p:nvPr/>
        </p:nvSpPr>
        <p:spPr>
          <a:xfrm>
            <a:off x="5665854" y="4899196"/>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03</a:t>
            </a:r>
            <a:endParaRPr lang="en-US" altLang="zh-CN" dirty="0">
              <a:latin typeface="Times New Roman" panose="02020603050405020304" pitchFamily="18" charset="0"/>
              <a:ea typeface="Times New Roman" panose="02020603050405020304" pitchFamily="18" charset="0"/>
            </a:endParaRPr>
          </a:p>
        </p:txBody>
      </p:sp>
      <p:sp>
        <p:nvSpPr>
          <p:cNvPr id="45" name="文本框 44"/>
          <p:cNvSpPr txBox="1"/>
          <p:nvPr/>
        </p:nvSpPr>
        <p:spPr>
          <a:xfrm>
            <a:off x="6765925" y="4853305"/>
            <a:ext cx="4813935" cy="583565"/>
          </a:xfrm>
          <a:prstGeom prst="rect">
            <a:avLst/>
          </a:prstGeom>
          <a:noFill/>
        </p:spPr>
        <p:txBody>
          <a:bodyPr wrap="square" rtlCol="0">
            <a:spAutoFit/>
          </a:bodyPr>
          <a:lstStyle/>
          <a:p>
            <a:r>
              <a:rPr lang="en-US" sz="3200" dirty="0">
                <a:latin typeface="Times New Roman" panose="02020603050405020304" pitchFamily="18" charset="0"/>
                <a:ea typeface="汉仪大宋简" panose="02010609000101010101" pitchFamily="49" charset="-122"/>
                <a:cs typeface="Times New Roman" panose="02020603050405020304" pitchFamily="18" charset="0"/>
                <a:sym typeface="+mn-ea"/>
              </a:rPr>
              <a:t>Team division of labor</a:t>
            </a:r>
            <a:endParaRPr lang="en-US" altLang="en-US" sz="3200" dirty="0">
              <a:latin typeface="Times New Roman" panose="02020603050405020304" pitchFamily="18" charset="0"/>
              <a:ea typeface="汉仪大宋简" panose="02010609000101010101" pitchFamily="49" charset="-122"/>
              <a:cs typeface="Times New Roman" panose="02020603050405020304" pitchFamily="18" charset="0"/>
              <a:sym typeface="+mn-ea"/>
            </a:endParaRPr>
          </a:p>
        </p:txBody>
      </p:sp>
      <p:grpSp>
        <p:nvGrpSpPr>
          <p:cNvPr id="52" name="组合 51"/>
          <p:cNvGrpSpPr/>
          <p:nvPr/>
        </p:nvGrpSpPr>
        <p:grpSpPr>
          <a:xfrm>
            <a:off x="-732119" y="78128"/>
            <a:ext cx="431800" cy="1035200"/>
            <a:chOff x="-777839" y="78128"/>
            <a:chExt cx="431800" cy="1035200"/>
          </a:xfrm>
        </p:grpSpPr>
        <p:sp>
          <p:nvSpPr>
            <p:cNvPr id="53" name="矩形 52"/>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矩形 53"/>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23877" y="1686548"/>
              <a:ext cx="715818" cy="491490"/>
            </a:xfrm>
            <a:prstGeom prst="rect">
              <a:avLst/>
            </a:prstGeom>
            <a:noFill/>
          </p:spPr>
          <p:txBody>
            <a:bodyPr wrap="square" rtlCol="0">
              <a:spAutoFit/>
            </a:bodyPr>
            <a:lstStyle/>
            <a:p>
              <a:pPr algn="ctr"/>
              <a:r>
                <a:rPr lang="en-US" altLang="zh-CN" sz="2600" b="1" dirty="0">
                  <a:solidFill>
                    <a:srgbClr val="003F76"/>
                  </a:solidFill>
                  <a:latin typeface="+mn-ea"/>
                </a:rPr>
                <a:t>01</a:t>
              </a:r>
              <a:endParaRPr lang="zh-CN" altLang="en-US" sz="2600" b="1" dirty="0">
                <a:solidFill>
                  <a:srgbClr val="003F76"/>
                </a:solidFill>
                <a:latin typeface="+mn-ea"/>
              </a:endParaRPr>
            </a:p>
          </p:txBody>
        </p:sp>
      </p:grpSp>
      <p:sp>
        <p:nvSpPr>
          <p:cNvPr id="20" name="文本框 19"/>
          <p:cNvSpPr txBox="1"/>
          <p:nvPr/>
        </p:nvSpPr>
        <p:spPr>
          <a:xfrm>
            <a:off x="1941146" y="3321484"/>
            <a:ext cx="8280400" cy="922020"/>
          </a:xfrm>
          <a:prstGeom prst="rect">
            <a:avLst/>
          </a:prstGeom>
          <a:noFill/>
        </p:spPr>
        <p:txBody>
          <a:bodyPr wrap="square" rtlCol="0">
            <a:spAutoFit/>
          </a:bodyPr>
          <a:lstStyle/>
          <a:p>
            <a:pPr algn="ctr"/>
            <a:r>
              <a:rPr lang="en-US" altLang="zh-CN" sz="5400">
                <a:sym typeface="+mn-ea"/>
              </a:rPr>
              <a:t>S</a:t>
            </a:r>
            <a:r>
              <a:rPr lang="zh-CN" altLang="en-US" sz="5400">
                <a:sym typeface="+mn-ea"/>
              </a:rPr>
              <a:t>pecific function</a:t>
            </a:r>
            <a:endParaRPr lang="zh-CN" altLang="en-US" sz="5400" dirty="0">
              <a:latin typeface="汉仪大宋简" panose="02010609000101010101" pitchFamily="49" charset="-122"/>
              <a:ea typeface="汉仪大宋简" panose="02010609000101010101" pitchFamily="49" charset="-122"/>
            </a:endParaRPr>
          </a:p>
        </p:txBody>
      </p:sp>
      <p:cxnSp>
        <p:nvCxnSpPr>
          <p:cNvPr id="22" name="直接连接符 21"/>
          <p:cNvCxnSpPr/>
          <p:nvPr/>
        </p:nvCxnSpPr>
        <p:spPr>
          <a:xfrm>
            <a:off x="5559028" y="5046436"/>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p>
              <a:endParaRPr lang="zh-CN" altLang="en-US"/>
            </a:p>
          </p:txBody>
        </p:sp>
        <p:sp>
          <p:nvSpPr>
            <p:cNvPr id="12" name="文本框 11"/>
            <p:cNvSpPr txBox="1"/>
            <p:nvPr/>
          </p:nvSpPr>
          <p:spPr>
            <a:xfrm>
              <a:off x="3237" y="803"/>
              <a:ext cx="12726" cy="8306"/>
            </a:xfrm>
            <a:prstGeom prst="rect">
              <a:avLst/>
            </a:prstGeom>
            <a:noFill/>
          </p:spPr>
          <p:txBody>
            <a:bodyPr wrap="square" rtlCol="0">
              <a:noAutofit/>
            </a:bodyPr>
            <a:p>
              <a:pPr algn="ctr"/>
              <a:r>
                <a:rPr lang="zh-CN" altLang="en-US" sz="3600" b="1">
                  <a:cs typeface="+mn-lt"/>
                </a:rPr>
                <a:t>E-commerce major</a:t>
              </a:r>
              <a:endParaRPr lang="zh-CN" altLang="en-US" sz="3600" b="1">
                <a:cs typeface="+mn-lt"/>
              </a:endParaRPr>
            </a:p>
            <a:p>
              <a:r>
                <a:rPr lang="zh-CN" altLang="en-US" sz="2400">
                  <a:cs typeface="+mn-lt"/>
                </a:rPr>
                <a:t>Web login: Users can log in to the system by entering a name and password</a:t>
              </a:r>
              <a:endParaRPr lang="zh-CN" altLang="en-US" sz="2400">
                <a:cs typeface="+mn-lt"/>
              </a:endParaRPr>
            </a:p>
            <a:p>
              <a:r>
                <a:rPr lang="zh-CN" altLang="en-US" sz="2400">
                  <a:cs typeface="+mn-lt"/>
                </a:rPr>
                <a:t>Add within the </a:t>
              </a:r>
              <a:r>
                <a:rPr lang="en-US" altLang="zh-CN" sz="2400">
                  <a:cs typeface="+mn-lt"/>
                </a:rPr>
                <a:t>web</a:t>
              </a:r>
              <a:r>
                <a:rPr lang="zh-CN" altLang="en-US" sz="2400">
                  <a:cs typeface="+mn-lt"/>
                </a:rPr>
                <a:t>: Users can add information about the robot</a:t>
              </a:r>
              <a:endParaRPr lang="zh-CN" altLang="en-US" sz="2400">
                <a:cs typeface="+mn-lt"/>
              </a:endParaRPr>
            </a:p>
            <a:p>
              <a:r>
                <a:rPr lang="zh-CN" altLang="en-US" sz="2400">
                  <a:cs typeface="+mn-lt"/>
                </a:rPr>
                <a:t>Delete from web: Users can delete robot related information</a:t>
              </a:r>
              <a:endParaRPr lang="zh-CN" altLang="en-US" sz="2400">
                <a:cs typeface="+mn-lt"/>
              </a:endParaRPr>
            </a:p>
            <a:p>
              <a:r>
                <a:rPr lang="zh-CN" altLang="en-US" sz="2400">
                  <a:cs typeface="+mn-lt"/>
                </a:rPr>
                <a:t>Modification in the web: Users can modify the robot related information</a:t>
              </a:r>
              <a:endParaRPr lang="zh-CN" altLang="en-US" sz="2400">
                <a:cs typeface="+mn-lt"/>
              </a:endParaRPr>
            </a:p>
            <a:p>
              <a:r>
                <a:rPr lang="zh-CN" altLang="en-US" sz="2400" i="1">
                  <a:cs typeface="+mn-lt"/>
                </a:rPr>
                <a:t>Note: Robot related information includes robot number, name, weight, size, </a:t>
              </a:r>
              <a:r>
                <a:rPr lang="en-US" altLang="zh-CN" sz="2400" i="1">
                  <a:cs typeface="+mn-lt"/>
                </a:rPr>
                <a:t>image.</a:t>
              </a:r>
              <a:endParaRPr lang="zh-CN" altLang="en-US" sz="2400" i="1">
                <a:cs typeface="+mn-lt"/>
              </a:endParaRPr>
            </a:p>
            <a:p>
              <a:r>
                <a:rPr lang="zh-CN" altLang="en-US" sz="2400">
                  <a:cs typeface="+mn-lt"/>
                </a:rPr>
                <a:t>Visual robot exploring maze records:</a:t>
              </a:r>
              <a:endParaRPr lang="zh-CN" altLang="en-US" sz="2400">
                <a:cs typeface="+mn-lt"/>
              </a:endParaRPr>
            </a:p>
            <a:p>
              <a:r>
                <a:rPr lang="en-US" altLang="zh-CN" sz="2400">
                  <a:cs typeface="+mn-lt"/>
                </a:rPr>
                <a:t>    </a:t>
              </a:r>
              <a:r>
                <a:rPr lang="zh-CN" altLang="en-US" sz="2400">
                  <a:cs typeface="+mn-lt"/>
                </a:rPr>
                <a:t>Robot exploration path visualization</a:t>
              </a:r>
              <a:endParaRPr lang="zh-CN" altLang="en-US" sz="2400">
                <a:cs typeface="+mn-lt"/>
              </a:endParaRPr>
            </a:p>
            <a:p>
              <a:r>
                <a:rPr lang="en-US" altLang="zh-CN" sz="2400">
                  <a:cs typeface="+mn-lt"/>
                </a:rPr>
                <a:t>    </a:t>
              </a:r>
              <a:r>
                <a:rPr lang="zh-CN" altLang="en-US" sz="2400">
                  <a:cs typeface="+mn-lt"/>
                </a:rPr>
                <a:t>Robot exploration time visualization</a:t>
              </a:r>
              <a:endParaRPr lang="zh-CN" altLang="en-US" sz="2400">
                <a:cs typeface="+mn-lt"/>
              </a:endParaRPr>
            </a:p>
            <a:p>
              <a:r>
                <a:rPr lang="en-US" altLang="zh-CN" sz="2400">
                  <a:cs typeface="+mn-lt"/>
                </a:rPr>
                <a:t>    V</a:t>
              </a:r>
              <a:r>
                <a:rPr lang="zh-CN" altLang="en-US" sz="2400">
                  <a:cs typeface="+mn-lt"/>
                  <a:sym typeface="+mn-ea"/>
                </a:rPr>
                <a:t>isualization</a:t>
              </a:r>
              <a:r>
                <a:rPr lang="en-US" altLang="zh-CN" sz="2400">
                  <a:cs typeface="+mn-lt"/>
                  <a:sym typeface="+mn-ea"/>
                </a:rPr>
                <a:t> of r</a:t>
              </a:r>
              <a:r>
                <a:rPr lang="zh-CN" altLang="en-US" sz="2400">
                  <a:cs typeface="+mn-lt"/>
                </a:rPr>
                <a:t>obot tak</a:t>
              </a:r>
              <a:r>
                <a:rPr lang="en-US" altLang="zh-CN" sz="2400">
                  <a:cs typeface="+mn-lt"/>
                </a:rPr>
                <a:t>ing</a:t>
              </a:r>
              <a:r>
                <a:rPr lang="zh-CN" altLang="en-US" sz="2400">
                  <a:cs typeface="+mn-lt"/>
                </a:rPr>
                <a:t> treasure picture </a:t>
              </a:r>
              <a:endParaRPr lang="zh-CN" altLang="en-US" sz="2400">
                <a:cs typeface="+mn-lt"/>
              </a:endParaRPr>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23877" y="1686548"/>
              <a:ext cx="715818" cy="492443"/>
            </a:xfrm>
            <a:prstGeom prst="rect">
              <a:avLst/>
            </a:prstGeom>
            <a:noFill/>
          </p:spPr>
          <p:txBody>
            <a:bodyPr wrap="square" rtlCol="0">
              <a:spAutoFit/>
            </a:bodyPr>
            <a:lstStyle/>
            <a:p>
              <a:pPr algn="ctr"/>
              <a:r>
                <a:rPr lang="en-US" altLang="zh-CN" sz="2600" b="1" dirty="0">
                  <a:solidFill>
                    <a:srgbClr val="003F76"/>
                  </a:solidFill>
                  <a:latin typeface="+mn-ea"/>
                </a:rPr>
                <a:t>02</a:t>
              </a:r>
              <a:endParaRPr lang="zh-CN" altLang="en-US" sz="2600" b="1" dirty="0">
                <a:solidFill>
                  <a:srgbClr val="003F76"/>
                </a:solidFill>
                <a:latin typeface="+mn-ea"/>
              </a:endParaRPr>
            </a:p>
          </p:txBody>
        </p:sp>
      </p:grpSp>
      <p:sp>
        <p:nvSpPr>
          <p:cNvPr id="20" name="文本框 19"/>
          <p:cNvSpPr txBox="1"/>
          <p:nvPr/>
        </p:nvSpPr>
        <p:spPr>
          <a:xfrm>
            <a:off x="1941146" y="3321484"/>
            <a:ext cx="8280400" cy="922020"/>
          </a:xfrm>
          <a:prstGeom prst="rect">
            <a:avLst/>
          </a:prstGeom>
          <a:noFill/>
        </p:spPr>
        <p:txBody>
          <a:bodyPr wrap="square" rtlCol="0">
            <a:spAutoFit/>
          </a:bodyPr>
          <a:lstStyle/>
          <a:p>
            <a:pPr algn="ctr"/>
            <a:r>
              <a:rPr lang="en-US" sz="5400">
                <a:sym typeface="+mn-ea"/>
              </a:rPr>
              <a:t>Web display</a:t>
            </a:r>
            <a:endParaRPr lang="en-US" sz="5400" dirty="0">
              <a:latin typeface="汉仪大宋简" panose="02010609000101010101" pitchFamily="49" charset="-122"/>
              <a:ea typeface="汉仪大宋简" panose="02010609000101010101" pitchFamily="49" charset="-122"/>
            </a:endParaRPr>
          </a:p>
        </p:txBody>
      </p:sp>
      <p:cxnSp>
        <p:nvCxnSpPr>
          <p:cNvPr id="22" name="直接连接符 21"/>
          <p:cNvCxnSpPr/>
          <p:nvPr/>
        </p:nvCxnSpPr>
        <p:spPr>
          <a:xfrm>
            <a:off x="5559028" y="5046436"/>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登录页面"/>
          <p:cNvPicPr>
            <a:picLocks noChangeAspect="1"/>
          </p:cNvPicPr>
          <p:nvPr/>
        </p:nvPicPr>
        <p:blipFill>
          <a:blip r:embed="rId5"/>
          <a:stretch>
            <a:fillRect/>
          </a:stretch>
        </p:blipFill>
        <p:spPr>
          <a:xfrm>
            <a:off x="577850" y="1958340"/>
            <a:ext cx="6196965" cy="3429635"/>
          </a:xfrm>
          <a:prstGeom prst="rect">
            <a:avLst/>
          </a:prstGeom>
        </p:spPr>
      </p:pic>
      <p:sp>
        <p:nvSpPr>
          <p:cNvPr id="4" name="文本框 3"/>
          <p:cNvSpPr txBox="1"/>
          <p:nvPr/>
        </p:nvSpPr>
        <p:spPr>
          <a:xfrm>
            <a:off x="1669415" y="744855"/>
            <a:ext cx="9346565" cy="1051560"/>
          </a:xfrm>
          <a:prstGeom prst="rect">
            <a:avLst/>
          </a:prstGeom>
          <a:noFill/>
        </p:spPr>
        <p:txBody>
          <a:bodyPr wrap="square" rtlCol="0">
            <a:noAutofit/>
          </a:bodyPr>
          <a:p>
            <a:r>
              <a:rPr lang="zh-CN" altLang="en-US" sz="2800">
                <a:latin typeface="Times New Roman" panose="02020603050405020304" pitchFamily="18" charset="0"/>
                <a:cs typeface="Times New Roman" panose="02020603050405020304" pitchFamily="18" charset="0"/>
              </a:rPr>
              <a:t>This is our login page</a:t>
            </a:r>
            <a:r>
              <a:rPr lang="en-US" altLang="zh-CN" sz="2800">
                <a:latin typeface="Times New Roman" panose="02020603050405020304" pitchFamily="18" charset="0"/>
                <a:cs typeface="Times New Roman" panose="02020603050405020304" pitchFamily="18" charset="0"/>
              </a:rPr>
              <a:t> with a continuely shining background.</a:t>
            </a:r>
            <a:endParaRPr lang="en-US" altLang="zh-CN" sz="28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6"/>
            </p:custDataLst>
          </p:nvPr>
        </p:nvPicPr>
        <p:blipFill>
          <a:blip r:embed="rId7"/>
          <a:stretch>
            <a:fillRect/>
          </a:stretch>
        </p:blipFill>
        <p:spPr>
          <a:xfrm>
            <a:off x="7025640" y="2161540"/>
            <a:ext cx="4388485" cy="2886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261100" y="744855"/>
            <a:ext cx="4754880" cy="5073650"/>
          </a:xfrm>
          <a:prstGeom prst="rect">
            <a:avLst/>
          </a:prstGeom>
          <a:noFill/>
        </p:spPr>
        <p:txBody>
          <a:bodyPr wrap="square" rtlCol="0">
            <a:noAutofit/>
          </a:bodyPr>
          <a:p>
            <a:r>
              <a:rPr sz="2800"/>
              <a:t>This is our main page with three buttons at the top to choose from. In the middle of the page is a rotograph where we can see different types of robot models. At the bottom of the page is a surprise box that pops up </a:t>
            </a:r>
            <a:r>
              <a:rPr lang="en-US" sz="2800"/>
              <a:t>‘ </a:t>
            </a:r>
            <a:r>
              <a:rPr sz="2800">
                <a:sym typeface="+mn-ea"/>
              </a:rPr>
              <a:t>welcome to robot world!!</a:t>
            </a:r>
            <a:r>
              <a:rPr lang="en-US" sz="2800">
                <a:sym typeface="+mn-ea"/>
              </a:rPr>
              <a:t>’ </a:t>
            </a:r>
            <a:r>
              <a:rPr sz="2800"/>
              <a:t>when users click on it</a:t>
            </a:r>
            <a:r>
              <a:rPr lang="en-US" sz="2800"/>
              <a:t>.</a:t>
            </a:r>
            <a:endParaRPr lang="en-US" sz="2800"/>
          </a:p>
        </p:txBody>
      </p:sp>
      <p:pic>
        <p:nvPicPr>
          <p:cNvPr id="2" name="图片 1"/>
          <p:cNvPicPr>
            <a:picLocks noChangeAspect="1"/>
          </p:cNvPicPr>
          <p:nvPr/>
        </p:nvPicPr>
        <p:blipFill>
          <a:blip r:embed="rId5"/>
          <a:stretch>
            <a:fillRect/>
          </a:stretch>
        </p:blipFill>
        <p:spPr>
          <a:xfrm>
            <a:off x="1250315" y="1605915"/>
            <a:ext cx="4802505" cy="3891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2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62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425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19" y="-1050"/>
            <a:ext cx="4065083" cy="4224707"/>
          </a:xfrm>
          <a:prstGeom prst="rect">
            <a:avLst/>
          </a:prstGeom>
        </p:spPr>
      </p:pic>
      <p:grpSp>
        <p:nvGrpSpPr>
          <p:cNvPr id="18" name="组合 17"/>
          <p:cNvGrpSpPr/>
          <p:nvPr/>
        </p:nvGrpSpPr>
        <p:grpSpPr>
          <a:xfrm>
            <a:off x="1119241" y="2943473"/>
            <a:ext cx="4013200" cy="1103267"/>
            <a:chOff x="1273901" y="2801257"/>
            <a:chExt cx="4013200" cy="1103267"/>
          </a:xfrm>
        </p:grpSpPr>
        <p:sp>
          <p:nvSpPr>
            <p:cNvPr id="10" name="文本框 9"/>
            <p:cNvSpPr txBox="1"/>
            <p:nvPr/>
          </p:nvSpPr>
          <p:spPr>
            <a:xfrm>
              <a:off x="1273901" y="2801257"/>
              <a:ext cx="4013200" cy="1014730"/>
            </a:xfrm>
            <a:prstGeom prst="rect">
              <a:avLst/>
            </a:prstGeom>
            <a:noFill/>
          </p:spPr>
          <p:txBody>
            <a:bodyPr wrap="square" rtlCol="0">
              <a:spAutoFit/>
            </a:bodyPr>
            <a:lstStyle/>
            <a:p>
              <a:pPr algn="ctr"/>
              <a:r>
                <a:rPr lang="en-US" altLang="zh-CN" sz="6000" dirty="0">
                  <a:solidFill>
                    <a:srgbClr val="003F76"/>
                  </a:solidFill>
                  <a:latin typeface="Times New Roman" panose="02020603050405020304" pitchFamily="18" charset="0"/>
                  <a:ea typeface="Times New Roman" panose="02020603050405020304" pitchFamily="18" charset="0"/>
                </a:rPr>
                <a:t>Directory</a:t>
              </a:r>
              <a:endParaRPr lang="en-US" altLang="zh-CN" sz="6000" dirty="0">
                <a:solidFill>
                  <a:srgbClr val="003F76"/>
                </a:solidFill>
                <a:latin typeface="Times New Roman" panose="02020603050405020304" pitchFamily="18" charset="0"/>
                <a:ea typeface="Times New Roman" panose="02020603050405020304" pitchFamily="18" charset="0"/>
              </a:endParaRPr>
            </a:p>
          </p:txBody>
        </p:sp>
        <p:cxnSp>
          <p:nvCxnSpPr>
            <p:cNvPr id="19" name="直接连接符 18"/>
            <p:cNvCxnSpPr/>
            <p:nvPr/>
          </p:nvCxnSpPr>
          <p:spPr>
            <a:xfrm>
              <a:off x="2935934" y="3904524"/>
              <a:ext cx="551486"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sp>
        <p:nvSpPr>
          <p:cNvPr id="20" name="椭圆 19"/>
          <p:cNvSpPr/>
          <p:nvPr/>
        </p:nvSpPr>
        <p:spPr>
          <a:xfrm>
            <a:off x="5656199" y="764559"/>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1" name="文本框 30"/>
          <p:cNvSpPr txBox="1"/>
          <p:nvPr/>
        </p:nvSpPr>
        <p:spPr>
          <a:xfrm>
            <a:off x="5656199" y="861096"/>
            <a:ext cx="715818" cy="491490"/>
          </a:xfrm>
          <a:prstGeom prst="rect">
            <a:avLst/>
          </a:prstGeom>
          <a:noFill/>
        </p:spPr>
        <p:txBody>
          <a:bodyPr wrap="square" rtlCol="0">
            <a:spAutoFit/>
          </a:bodyPr>
          <a:lstStyle/>
          <a:p>
            <a:pPr algn="ctr"/>
            <a:r>
              <a:rPr lang="en-US" altLang="zh-CN" sz="2600" b="1" dirty="0">
                <a:solidFill>
                  <a:schemeClr val="bg1"/>
                </a:solidFill>
                <a:latin typeface="Times New Roman" panose="02020603050405020304" pitchFamily="18" charset="0"/>
                <a:ea typeface="Times New Roman" panose="02020603050405020304" pitchFamily="18" charset="0"/>
              </a:rPr>
              <a:t>01</a:t>
            </a:r>
            <a:endParaRPr lang="en-US" altLang="zh-CN" sz="2600" b="1" dirty="0">
              <a:solidFill>
                <a:schemeClr val="bg1"/>
              </a:solidFill>
              <a:latin typeface="Times New Roman" panose="02020603050405020304" pitchFamily="18" charset="0"/>
              <a:ea typeface="Times New Roman" panose="02020603050405020304" pitchFamily="18" charset="0"/>
            </a:endParaRPr>
          </a:p>
        </p:txBody>
      </p:sp>
      <p:sp>
        <p:nvSpPr>
          <p:cNvPr id="33" name="文本框 32"/>
          <p:cNvSpPr txBox="1"/>
          <p:nvPr/>
        </p:nvSpPr>
        <p:spPr>
          <a:xfrm>
            <a:off x="6702256" y="830332"/>
            <a:ext cx="3553064" cy="521970"/>
          </a:xfrm>
          <a:prstGeom prst="rect">
            <a:avLst/>
          </a:prstGeom>
          <a:noFill/>
        </p:spPr>
        <p:txBody>
          <a:bodyPr wrap="square" rtlCol="0">
            <a:spAutoFit/>
          </a:bodyPr>
          <a:lstStyle/>
          <a:p>
            <a:r>
              <a:rPr lang="en-US" altLang="zh-CN" sz="2800" dirty="0">
                <a:latin typeface="Times New Roman" panose="02020603050405020304" pitchFamily="18" charset="0"/>
                <a:ea typeface="Times New Roman" panose="02020603050405020304" pitchFamily="18" charset="0"/>
              </a:rPr>
              <a:t>Design ideas</a:t>
            </a:r>
            <a:endParaRPr lang="en-US" altLang="zh-CN" sz="2800" dirty="0">
              <a:latin typeface="Times New Roman" panose="02020603050405020304" pitchFamily="18" charset="0"/>
              <a:ea typeface="Times New Roman" panose="02020603050405020304" pitchFamily="18" charset="0"/>
            </a:endParaRPr>
          </a:p>
        </p:txBody>
      </p:sp>
      <p:sp>
        <p:nvSpPr>
          <p:cNvPr id="38" name="椭圆 37"/>
          <p:cNvSpPr/>
          <p:nvPr/>
        </p:nvSpPr>
        <p:spPr>
          <a:xfrm>
            <a:off x="5656199" y="1956315"/>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9" name="文本框 38"/>
          <p:cNvSpPr txBox="1"/>
          <p:nvPr/>
        </p:nvSpPr>
        <p:spPr>
          <a:xfrm>
            <a:off x="5656199" y="2072950"/>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02</a:t>
            </a:r>
            <a:endParaRPr lang="en-US" altLang="zh-CN" dirty="0">
              <a:latin typeface="Times New Roman" panose="02020603050405020304" pitchFamily="18" charset="0"/>
              <a:ea typeface="Times New Roman" panose="02020603050405020304" pitchFamily="18" charset="0"/>
            </a:endParaRPr>
          </a:p>
        </p:txBody>
      </p:sp>
      <p:sp>
        <p:nvSpPr>
          <p:cNvPr id="40" name="文本框 39"/>
          <p:cNvSpPr txBox="1"/>
          <p:nvPr/>
        </p:nvSpPr>
        <p:spPr>
          <a:xfrm>
            <a:off x="6702256" y="1967478"/>
            <a:ext cx="3553064" cy="521970"/>
          </a:xfrm>
          <a:prstGeom prst="rect">
            <a:avLst/>
          </a:prstGeom>
          <a:noFill/>
        </p:spPr>
        <p:txBody>
          <a:bodyPr wrap="square" rtlCol="0">
            <a:spAutoFit/>
          </a:bodyPr>
          <a:lstStyle/>
          <a:p>
            <a:r>
              <a:rPr lang="en-US" altLang="zh-CN" sz="2800" dirty="0">
                <a:latin typeface="Times New Roman" panose="02020603050405020304" pitchFamily="18" charset="0"/>
                <a:ea typeface="Times New Roman" panose="02020603050405020304" pitchFamily="18" charset="0"/>
              </a:rPr>
              <a:t>Specific function</a:t>
            </a:r>
            <a:endParaRPr lang="en-US" altLang="zh-CN" sz="2800" dirty="0">
              <a:latin typeface="Times New Roman" panose="02020603050405020304" pitchFamily="18" charset="0"/>
              <a:ea typeface="Times New Roman" panose="02020603050405020304" pitchFamily="18" charset="0"/>
            </a:endParaRPr>
          </a:p>
        </p:txBody>
      </p:sp>
      <p:sp>
        <p:nvSpPr>
          <p:cNvPr id="43" name="椭圆 42"/>
          <p:cNvSpPr/>
          <p:nvPr/>
        </p:nvSpPr>
        <p:spPr>
          <a:xfrm>
            <a:off x="5656199" y="3148071"/>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4" name="文本框 43"/>
          <p:cNvSpPr txBox="1"/>
          <p:nvPr/>
        </p:nvSpPr>
        <p:spPr>
          <a:xfrm>
            <a:off x="5653154" y="3264706"/>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03</a:t>
            </a:r>
            <a:endParaRPr lang="en-US" altLang="zh-CN" dirty="0">
              <a:latin typeface="Times New Roman" panose="02020603050405020304" pitchFamily="18" charset="0"/>
              <a:ea typeface="Times New Roman" panose="02020603050405020304" pitchFamily="18" charset="0"/>
            </a:endParaRPr>
          </a:p>
        </p:txBody>
      </p:sp>
      <p:sp>
        <p:nvSpPr>
          <p:cNvPr id="45" name="文本框 44"/>
          <p:cNvSpPr txBox="1"/>
          <p:nvPr/>
        </p:nvSpPr>
        <p:spPr>
          <a:xfrm>
            <a:off x="6702425" y="3103880"/>
            <a:ext cx="4194810" cy="953135"/>
          </a:xfrm>
          <a:prstGeom prst="rect">
            <a:avLst/>
          </a:prstGeom>
          <a:noFill/>
        </p:spPr>
        <p:txBody>
          <a:bodyPr wrap="square" rtlCol="0">
            <a:spAutoFit/>
          </a:bodyPr>
          <a:lstStyle/>
          <a:p>
            <a:r>
              <a:rPr lang="zh-CN" altLang="en-US" sz="2800" dirty="0">
                <a:latin typeface="Times New Roman" panose="02020603050405020304" pitchFamily="18" charset="0"/>
                <a:ea typeface="Times New Roman" panose="02020603050405020304" pitchFamily="18" charset="0"/>
              </a:rPr>
              <a:t>Technical </a:t>
            </a:r>
            <a:r>
              <a:rPr lang="en-US" altLang="zh-CN" sz="2800" dirty="0">
                <a:latin typeface="Times New Roman" panose="02020603050405020304" pitchFamily="18" charset="0"/>
                <a:ea typeface="Times New Roman" panose="02020603050405020304" pitchFamily="18" charset="0"/>
              </a:rPr>
              <a:t>solution</a:t>
            </a:r>
            <a:r>
              <a:rPr lang="zh-CN" altLang="en-US" sz="2800" dirty="0">
                <a:latin typeface="Times New Roman" panose="02020603050405020304" pitchFamily="18" charset="0"/>
                <a:ea typeface="Times New Roman" panose="02020603050405020304" pitchFamily="18" charset="0"/>
              </a:rPr>
              <a:t> and development process</a:t>
            </a:r>
            <a:endParaRPr lang="zh-CN" altLang="en-US" sz="2800" dirty="0">
              <a:latin typeface="Times New Roman" panose="02020603050405020304" pitchFamily="18" charset="0"/>
              <a:ea typeface="Times New Roman" panose="02020603050405020304" pitchFamily="18" charset="0"/>
            </a:endParaRPr>
          </a:p>
        </p:txBody>
      </p:sp>
      <p:sp>
        <p:nvSpPr>
          <p:cNvPr id="48" name="椭圆 47"/>
          <p:cNvSpPr/>
          <p:nvPr/>
        </p:nvSpPr>
        <p:spPr>
          <a:xfrm>
            <a:off x="5656199" y="4339827"/>
            <a:ext cx="725714" cy="725714"/>
          </a:xfrm>
          <a:prstGeom prst="ellipse">
            <a:avLst/>
          </a:prstGeom>
          <a:solidFill>
            <a:srgbClr val="0034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0" name="文本框 49"/>
          <p:cNvSpPr txBox="1"/>
          <p:nvPr/>
        </p:nvSpPr>
        <p:spPr>
          <a:xfrm>
            <a:off x="6765925" y="4339590"/>
            <a:ext cx="4131945" cy="953135"/>
          </a:xfrm>
          <a:prstGeom prst="rect">
            <a:avLst/>
          </a:prstGeom>
          <a:noFill/>
        </p:spPr>
        <p:txBody>
          <a:bodyPr wrap="square" rtlCol="0">
            <a:spAutoFit/>
          </a:bodyPr>
          <a:lstStyle/>
          <a:p>
            <a:r>
              <a:rPr lang="zh-CN" altLang="en-US" sz="2800" dirty="0">
                <a:latin typeface="Times New Roman" panose="02020603050405020304" pitchFamily="18" charset="0"/>
                <a:ea typeface="Times New Roman" panose="02020603050405020304" pitchFamily="18" charset="0"/>
              </a:rPr>
              <a:t>Results and appearance display</a:t>
            </a:r>
            <a:endParaRPr lang="zh-CN" altLang="en-US" sz="2800" dirty="0">
              <a:latin typeface="Times New Roman" panose="02020603050405020304" pitchFamily="18" charset="0"/>
              <a:ea typeface="Times New Roman" panose="02020603050405020304" pitchFamily="18" charset="0"/>
            </a:endParaRPr>
          </a:p>
        </p:txBody>
      </p:sp>
      <p:grpSp>
        <p:nvGrpSpPr>
          <p:cNvPr id="52" name="组合 51"/>
          <p:cNvGrpSpPr/>
          <p:nvPr/>
        </p:nvGrpSpPr>
        <p:grpSpPr>
          <a:xfrm>
            <a:off x="-732119" y="78128"/>
            <a:ext cx="431800" cy="1035200"/>
            <a:chOff x="-777839" y="78128"/>
            <a:chExt cx="431800" cy="1035200"/>
          </a:xfrm>
        </p:grpSpPr>
        <p:sp>
          <p:nvSpPr>
            <p:cNvPr id="53" name="矩形 52"/>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矩形 53"/>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
        <p:nvSpPr>
          <p:cNvPr id="4" name="文本框 3"/>
          <p:cNvSpPr txBox="1"/>
          <p:nvPr>
            <p:custDataLst>
              <p:tags r:id="rId9"/>
            </p:custDataLst>
          </p:nvPr>
        </p:nvSpPr>
        <p:spPr>
          <a:xfrm>
            <a:off x="5650855" y="4447324"/>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04</a:t>
            </a:r>
            <a:endParaRPr lang="en-US" altLang="zh-CN" dirty="0">
              <a:latin typeface="Times New Roman" panose="02020603050405020304" pitchFamily="18" charset="0"/>
              <a:ea typeface="Times New Roman" panose="02020603050405020304" pitchFamily="18" charset="0"/>
            </a:endParaRPr>
          </a:p>
        </p:txBody>
      </p:sp>
      <p:sp>
        <p:nvSpPr>
          <p:cNvPr id="49" name="文本框 48"/>
          <p:cNvSpPr txBox="1"/>
          <p:nvPr/>
        </p:nvSpPr>
        <p:spPr>
          <a:xfrm>
            <a:off x="5650855" y="5648744"/>
            <a:ext cx="715818" cy="491490"/>
          </a:xfrm>
          <a:prstGeom prst="rect">
            <a:avLst/>
          </a:prstGeom>
          <a:noFill/>
        </p:spPr>
        <p:txBody>
          <a:bodyPr wrap="square" rtlCol="0">
            <a:spAutoFit/>
          </a:bodyPr>
          <a:lstStyle>
            <a:defPPr>
              <a:defRPr lang="zh-CN"/>
            </a:defPPr>
            <a:lvl1pPr algn="ctr">
              <a:defRPr sz="2600" b="1">
                <a:solidFill>
                  <a:schemeClr val="bg1"/>
                </a:solidFill>
                <a:latin typeface="+mn-ea"/>
              </a:defRPr>
            </a:lvl1pPr>
          </a:lstStyle>
          <a:p>
            <a:r>
              <a:rPr lang="en-US" altLang="zh-CN" dirty="0">
                <a:latin typeface="Times New Roman" panose="02020603050405020304" pitchFamily="18" charset="0"/>
                <a:ea typeface="Times New Roman" panose="02020603050405020304" pitchFamily="18" charset="0"/>
              </a:rPr>
              <a:t>05</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925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838315" y="779780"/>
            <a:ext cx="4428490" cy="5574665"/>
          </a:xfrm>
          <a:prstGeom prst="rect">
            <a:avLst/>
          </a:prstGeom>
          <a:noFill/>
        </p:spPr>
        <p:txBody>
          <a:bodyPr wrap="square" rtlCol="0">
            <a:noAutofit/>
          </a:bodyPr>
          <a:p>
            <a:r>
              <a:rPr lang="zh-CN" altLang="en-US" sz="2800"/>
              <a:t>This is our information page, in this page we can view the user's personal information and its robot information and can add, delete and modify the robot information. Each button lights up and becomes visible when clicked by the user.</a:t>
            </a:r>
            <a:endParaRPr lang="zh-CN" altLang="en-US" sz="2800"/>
          </a:p>
        </p:txBody>
      </p:sp>
      <p:pic>
        <p:nvPicPr>
          <p:cNvPr id="2" name="图片 1"/>
          <p:cNvPicPr>
            <a:picLocks noChangeAspect="1"/>
          </p:cNvPicPr>
          <p:nvPr>
            <p:custDataLst>
              <p:tags r:id="rId5"/>
            </p:custDataLst>
          </p:nvPr>
        </p:nvPicPr>
        <p:blipFill>
          <a:blip r:embed="rId6"/>
          <a:stretch>
            <a:fillRect/>
          </a:stretch>
        </p:blipFill>
        <p:spPr>
          <a:xfrm>
            <a:off x="590550" y="1651000"/>
            <a:ext cx="5968365" cy="3557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555115" y="593090"/>
            <a:ext cx="9556115" cy="1003935"/>
          </a:xfrm>
          <a:prstGeom prst="rect">
            <a:avLst/>
          </a:prstGeom>
          <a:noFill/>
        </p:spPr>
        <p:txBody>
          <a:bodyPr wrap="square" rtlCol="0">
            <a:noAutofit/>
          </a:bodyPr>
          <a:p>
            <a:r>
              <a:rPr lang="zh-CN" altLang="en-US" sz="2000"/>
              <a:t>This is our button popup. In different pop-ups corresponding to different buttons, users can add, delete and modify information such as the name, weight and size of the robot. And the changed information will be displayed on the web page.</a:t>
            </a:r>
            <a:endParaRPr lang="zh-CN" altLang="en-US" sz="2000"/>
          </a:p>
        </p:txBody>
      </p:sp>
      <p:pic>
        <p:nvPicPr>
          <p:cNvPr id="5" name="图片 4"/>
          <p:cNvPicPr>
            <a:picLocks noChangeAspect="1"/>
          </p:cNvPicPr>
          <p:nvPr/>
        </p:nvPicPr>
        <p:blipFill>
          <a:blip r:embed="rId5"/>
          <a:stretch>
            <a:fillRect/>
          </a:stretch>
        </p:blipFill>
        <p:spPr>
          <a:xfrm>
            <a:off x="1195070" y="1889125"/>
            <a:ext cx="4768850" cy="3889375"/>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6216650" y="1687195"/>
            <a:ext cx="5363210" cy="4292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756400" y="744855"/>
            <a:ext cx="4259580" cy="5174615"/>
          </a:xfrm>
          <a:prstGeom prst="rect">
            <a:avLst/>
          </a:prstGeom>
          <a:noFill/>
        </p:spPr>
        <p:txBody>
          <a:bodyPr wrap="square" rtlCol="0">
            <a:noAutofit/>
          </a:bodyPr>
          <a:p>
            <a:r>
              <a:rPr sz="2400"/>
              <a:t>This is our path page. The user can control the robot to start action with the run button, and the path displayed by the robot on the web page is its actual exploration path.</a:t>
            </a:r>
            <a:endParaRPr sz="2400"/>
          </a:p>
          <a:p>
            <a:r>
              <a:rPr sz="2400"/>
              <a:t>The user can control the start and end of the timing through the start and stop buttons. The robot's exploration time is then displayed below the button.</a:t>
            </a:r>
            <a:endParaRPr sz="2400"/>
          </a:p>
        </p:txBody>
      </p:sp>
      <p:pic>
        <p:nvPicPr>
          <p:cNvPr id="3" name="图片 2"/>
          <p:cNvPicPr>
            <a:picLocks noChangeAspect="1"/>
          </p:cNvPicPr>
          <p:nvPr/>
        </p:nvPicPr>
        <p:blipFill>
          <a:blip r:embed="rId5"/>
          <a:stretch>
            <a:fillRect/>
          </a:stretch>
        </p:blipFill>
        <p:spPr>
          <a:xfrm>
            <a:off x="806450" y="1908175"/>
            <a:ext cx="5482590" cy="36239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23877" y="1686548"/>
              <a:ext cx="715818" cy="491490"/>
            </a:xfrm>
            <a:prstGeom prst="rect">
              <a:avLst/>
            </a:prstGeom>
            <a:noFill/>
          </p:spPr>
          <p:txBody>
            <a:bodyPr wrap="square" rtlCol="0">
              <a:spAutoFit/>
            </a:bodyPr>
            <a:lstStyle/>
            <a:p>
              <a:pPr algn="ctr"/>
              <a:r>
                <a:rPr lang="en-US" altLang="zh-CN" sz="2600" b="1" dirty="0">
                  <a:solidFill>
                    <a:srgbClr val="003F76"/>
                  </a:solidFill>
                  <a:latin typeface="+mn-ea"/>
                </a:rPr>
                <a:t>03</a:t>
              </a:r>
              <a:endParaRPr lang="zh-CN" altLang="en-US" sz="2600" b="1" dirty="0">
                <a:solidFill>
                  <a:srgbClr val="003F76"/>
                </a:solidFill>
                <a:latin typeface="+mn-ea"/>
              </a:endParaRPr>
            </a:p>
          </p:txBody>
        </p:sp>
      </p:grpSp>
      <p:sp>
        <p:nvSpPr>
          <p:cNvPr id="20" name="文本框 19"/>
          <p:cNvSpPr txBox="1"/>
          <p:nvPr/>
        </p:nvSpPr>
        <p:spPr>
          <a:xfrm>
            <a:off x="1941146" y="3321484"/>
            <a:ext cx="8280400" cy="922020"/>
          </a:xfrm>
          <a:prstGeom prst="rect">
            <a:avLst/>
          </a:prstGeom>
          <a:noFill/>
        </p:spPr>
        <p:txBody>
          <a:bodyPr wrap="square" rtlCol="0">
            <a:spAutoFit/>
          </a:bodyPr>
          <a:lstStyle/>
          <a:p>
            <a:pPr algn="ctr"/>
            <a:r>
              <a:rPr lang="en-US" sz="5400" dirty="0">
                <a:latin typeface="Times New Roman" panose="02020603050405020304" pitchFamily="18" charset="0"/>
                <a:ea typeface="汉仪大宋简" panose="02010609000101010101" pitchFamily="49" charset="-122"/>
                <a:cs typeface="Times New Roman" panose="02020603050405020304" pitchFamily="18" charset="0"/>
              </a:rPr>
              <a:t>Team division of labor</a:t>
            </a:r>
            <a:endParaRPr lang="en-US" sz="5400" dirty="0">
              <a:latin typeface="Times New Roman" panose="02020603050405020304" pitchFamily="18" charset="0"/>
              <a:ea typeface="汉仪大宋简" panose="02010609000101010101" pitchFamily="49" charset="-122"/>
              <a:cs typeface="Times New Roman" panose="02020603050405020304" pitchFamily="18" charset="0"/>
            </a:endParaRPr>
          </a:p>
        </p:txBody>
      </p:sp>
      <p:cxnSp>
        <p:nvCxnSpPr>
          <p:cNvPr id="22" name="直接连接符 21"/>
          <p:cNvCxnSpPr/>
          <p:nvPr/>
        </p:nvCxnSpPr>
        <p:spPr>
          <a:xfrm>
            <a:off x="5559028" y="5046436"/>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grpSp>
        <p:nvGrpSpPr>
          <p:cNvPr id="8" name="组合 7"/>
          <p:cNvGrpSpPr/>
          <p:nvPr/>
        </p:nvGrpSpPr>
        <p:grpSpPr>
          <a:xfrm>
            <a:off x="-777839" y="78128"/>
            <a:ext cx="431800" cy="103520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193165" y="957580"/>
            <a:ext cx="10238740" cy="5080635"/>
          </a:xfrm>
          <a:prstGeom prst="rect">
            <a:avLst/>
          </a:prstGeom>
          <a:noFill/>
        </p:spPr>
        <p:txBody>
          <a:bodyPr wrap="square" rtlCol="0">
            <a:noAutofit/>
          </a:bodyPr>
          <a:p>
            <a:r>
              <a:rPr lang="en-US" altLang="zh-CN" sz="4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Wen Fan :</a:t>
            </a:r>
            <a:r>
              <a:rPr lang="en-US" altLang="zh-CN" sz="5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a:t>
            </a:r>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Web login           Deletion        Modification   </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Css Pages</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Robot exploration path visualization</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Robot exploration time visualization</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Visualization of robot taking treasure picture</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r>
              <a:rPr lang="en-US" altLang="zh-CN" sz="5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Qi Liu :   </a:t>
            </a:r>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Web login           Add</a:t>
            </a:r>
            <a:endPar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pPr algn="just"/>
            <a:r>
              <a:rPr lang="en-US" altLang="zh-CN" sz="28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Web visualization of add, deletion,                                            modification and check information</a:t>
            </a:r>
            <a:r>
              <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rPr>
              <a:t> </a:t>
            </a:r>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华文仿宋" panose="02010600040101010101" pitchFamily="2" charset="-122"/>
              <a:cs typeface="Times New Roman" panose="02020603050405020304" pitchFamily="18" charset="0"/>
              <a:sym typeface="+mn-ea"/>
            </a:endParaRPr>
          </a:p>
          <a:p>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en-US" altLang="zh-CN" sz="4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en-US" altLang="zh-CN" sz="2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a:p>
            <a:endParaRPr lang="en-US" altLang="zh-CN" sz="4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仿宋" panose="02010600040101010101" pitchFamily="2" charset="-122"/>
              <a:ea typeface="华文仿宋" panose="02010600040101010101" pitchFamily="2" charset="-122"/>
              <a:cs typeface="华文仿宋"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p>
              <a:endParaRPr lang="zh-CN" altLang="en-US"/>
            </a:p>
          </p:txBody>
        </p:sp>
        <p:sp>
          <p:nvSpPr>
            <p:cNvPr id="12" name="文本框 11"/>
            <p:cNvSpPr txBox="1"/>
            <p:nvPr/>
          </p:nvSpPr>
          <p:spPr>
            <a:xfrm>
              <a:off x="3237" y="803"/>
              <a:ext cx="12726" cy="8306"/>
            </a:xfrm>
            <a:prstGeom prst="rect">
              <a:avLst/>
            </a:prstGeom>
            <a:noFill/>
          </p:spPr>
          <p:txBody>
            <a:bodyPr wrap="square" rtlCol="0">
              <a:noAutofit/>
            </a:bodyPr>
            <a:p>
              <a:pPr algn="ctr"/>
              <a:r>
                <a:rPr lang="en-US" altLang="zh-CN" sz="3600" b="1">
                  <a:cs typeface="+mn-lt"/>
                </a:rPr>
                <a:t>Teamwork</a:t>
              </a:r>
              <a:endParaRPr lang="zh-CN" altLang="en-US" sz="3600" b="1">
                <a:cs typeface="+mn-lt"/>
              </a:endParaRPr>
            </a:p>
            <a:p>
              <a:endParaRPr lang="zh-CN" altLang="en-US" sz="3200">
                <a:cs typeface="+mn-lt"/>
              </a:endParaRPr>
            </a:p>
            <a:p>
              <a:r>
                <a:rPr lang="zh-CN" altLang="en-US" sz="3200">
                  <a:cs typeface="+mn-lt"/>
                </a:rPr>
                <a:t>Image </a:t>
              </a:r>
              <a:r>
                <a:rPr lang="zh-CN" altLang="en-US" sz="3200">
                  <a:cs typeface="+mn-lt"/>
                  <a:sym typeface="+mn-ea"/>
                </a:rPr>
                <a:t>returned by the camera</a:t>
              </a:r>
              <a:r>
                <a:rPr lang="en-US" altLang="zh-CN" sz="3200">
                  <a:cs typeface="+mn-lt"/>
                  <a:sym typeface="+mn-ea"/>
                </a:rPr>
                <a:t> </a:t>
              </a:r>
              <a:r>
                <a:rPr lang="zh-CN" altLang="en-US" sz="3200">
                  <a:cs typeface="+mn-lt"/>
                </a:rPr>
                <a:t>is </a:t>
              </a:r>
              <a:r>
                <a:rPr lang="en-US" altLang="zh-CN" sz="3200">
                  <a:cs typeface="+mn-lt"/>
                </a:rPr>
                <a:t>recognized</a:t>
              </a:r>
              <a:r>
                <a:rPr lang="zh-CN" altLang="en-US" sz="3200">
                  <a:cs typeface="+mn-lt"/>
                </a:rPr>
                <a:t> by </a:t>
              </a:r>
              <a:r>
                <a:rPr lang="en-US" altLang="zh-CN" sz="3200">
                  <a:cs typeface="+mn-lt"/>
                </a:rPr>
                <a:t>I</a:t>
              </a:r>
              <a:r>
                <a:rPr lang="zh-CN" altLang="en-US" sz="3200">
                  <a:cs typeface="+mn-lt"/>
                </a:rPr>
                <a:t>o</a:t>
              </a:r>
              <a:r>
                <a:rPr lang="en-US" altLang="zh-CN" sz="3200">
                  <a:cs typeface="+mn-lt"/>
                </a:rPr>
                <a:t>T</a:t>
              </a:r>
              <a:r>
                <a:rPr lang="zh-CN" altLang="en-US" sz="3200">
                  <a:cs typeface="+mn-lt"/>
                </a:rPr>
                <a:t>. </a:t>
              </a:r>
              <a:endParaRPr lang="zh-CN" altLang="en-US" sz="3200">
                <a:cs typeface="+mn-lt"/>
              </a:endParaRPr>
            </a:p>
            <a:p>
              <a:endParaRPr lang="zh-CN" altLang="en-US" sz="3200">
                <a:cs typeface="+mn-lt"/>
              </a:endParaRPr>
            </a:p>
            <a:p>
              <a:endParaRPr lang="zh-CN" altLang="en-US" sz="3200">
                <a:cs typeface="+mn-lt"/>
              </a:endParaRPr>
            </a:p>
            <a:p>
              <a:r>
                <a:rPr lang="en-US" altLang="zh-CN" sz="3200">
                  <a:cs typeface="+mn-lt"/>
                </a:rPr>
                <a:t>Students from IoT s</a:t>
              </a:r>
              <a:r>
                <a:rPr lang="zh-CN" altLang="en-US" sz="3200">
                  <a:cs typeface="+mn-lt"/>
                </a:rPr>
                <a:t>end back the left-right turn logic through Bluetooth to </a:t>
              </a:r>
              <a:r>
                <a:rPr lang="en-US" altLang="zh-CN" sz="3200">
                  <a:cs typeface="+mn-lt"/>
                </a:rPr>
                <a:t>let students from E-commerce to </a:t>
              </a:r>
              <a:r>
                <a:rPr lang="zh-CN" altLang="en-US" sz="3200">
                  <a:cs typeface="+mn-lt"/>
                </a:rPr>
                <a:t>make web pages</a:t>
              </a:r>
              <a:r>
                <a:rPr lang="en-US" altLang="zh-CN" sz="3200">
                  <a:cs typeface="+mn-lt"/>
                </a:rPr>
                <a:t>.</a:t>
              </a:r>
              <a:r>
                <a:rPr lang="zh-CN" altLang="en-US" sz="2400">
                  <a:cs typeface="+mn-lt"/>
                </a:rPr>
                <a:t> </a:t>
              </a:r>
              <a:endParaRPr lang="zh-CN" altLang="en-US" sz="2400">
                <a:cs typeface="+mn-lt"/>
              </a:endParaRPr>
            </a:p>
          </p:txBody>
        </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stretch>
            <a:fillRect/>
          </a:stretch>
        </p:blipFill>
        <p:spPr>
          <a:xfrm>
            <a:off x="0" y="-1"/>
            <a:ext cx="12192000" cy="6859051"/>
          </a:xfrm>
          <a:prstGeom prst="rect">
            <a:avLst/>
          </a:prstGeom>
        </p:spPr>
      </p:pic>
      <p:pic>
        <p:nvPicPr>
          <p:cNvPr id="32" name="图形 31"/>
          <p:cNvPicPr>
            <a:picLocks noChangeAspect="1"/>
          </p:cNvPicPr>
          <p:nvPr/>
        </p:nvPicPr>
        <p:blipFill>
          <a:blip r:embed="rId2"/>
          <a:stretch>
            <a:fillRect/>
          </a:stretch>
        </p:blipFill>
        <p:spPr>
          <a:xfrm>
            <a:off x="342900" y="330200"/>
            <a:ext cx="11518900" cy="6197600"/>
          </a:xfrm>
          <a:prstGeom prst="rect">
            <a:avLst/>
          </a:prstGeom>
        </p:spPr>
      </p:pic>
      <p:pic>
        <p:nvPicPr>
          <p:cNvPr id="34" name="图形 33"/>
          <p:cNvPicPr>
            <a:picLocks noChangeAspect="1"/>
          </p:cNvPicPr>
          <p:nvPr/>
        </p:nvPicPr>
        <p:blipFill>
          <a:blip r:embed="rId3"/>
          <a:stretch>
            <a:fillRect/>
          </a:stretch>
        </p:blipFill>
        <p:spPr>
          <a:xfrm>
            <a:off x="8288534" y="2801257"/>
            <a:ext cx="3903466" cy="4056743"/>
          </a:xfrm>
          <a:prstGeom prst="rect">
            <a:avLst/>
          </a:prstGeom>
        </p:spPr>
      </p:pic>
      <p:pic>
        <p:nvPicPr>
          <p:cNvPr id="36" name="图形 35"/>
          <p:cNvPicPr>
            <a:picLocks noChangeAspect="1"/>
          </p:cNvPicPr>
          <p:nvPr/>
        </p:nvPicPr>
        <p:blipFill>
          <a:blip r:embed="rId4"/>
          <a:stretch>
            <a:fillRect/>
          </a:stretch>
        </p:blipFill>
        <p:spPr>
          <a:xfrm>
            <a:off x="-1" y="-1050"/>
            <a:ext cx="4065083" cy="4224707"/>
          </a:xfrm>
          <a:prstGeom prst="rect">
            <a:avLst/>
          </a:prstGeom>
        </p:spPr>
      </p:pic>
      <p:pic>
        <p:nvPicPr>
          <p:cNvPr id="42" name="图形 41"/>
          <p:cNvPicPr>
            <a:picLocks noChangeAspect="1"/>
          </p:cNvPicPr>
          <p:nvPr/>
        </p:nvPicPr>
        <p:blipFill>
          <a:blip r:embed="rId5"/>
          <a:stretch>
            <a:fillRect/>
          </a:stretch>
        </p:blipFill>
        <p:spPr>
          <a:xfrm>
            <a:off x="5569959" y="984400"/>
            <a:ext cx="1073944" cy="1313757"/>
          </a:xfrm>
          <a:prstGeom prst="rect">
            <a:avLst/>
          </a:prstGeom>
        </p:spPr>
      </p:pic>
      <p:cxnSp>
        <p:nvCxnSpPr>
          <p:cNvPr id="3" name="直接连接符 2"/>
          <p:cNvCxnSpPr/>
          <p:nvPr/>
        </p:nvCxnSpPr>
        <p:spPr>
          <a:xfrm>
            <a:off x="5539580" y="4656241"/>
            <a:ext cx="1073944" cy="0"/>
          </a:xfrm>
          <a:prstGeom prst="line">
            <a:avLst/>
          </a:prstGeom>
          <a:ln w="28575">
            <a:solidFill>
              <a:srgbClr val="F2963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09980" y="2536825"/>
            <a:ext cx="10178415" cy="1938020"/>
          </a:xfrm>
          <a:prstGeom prst="rect">
            <a:avLst/>
          </a:prstGeom>
          <a:noFill/>
        </p:spPr>
        <p:txBody>
          <a:bodyPr wrap="square" rtlCol="0">
            <a:spAutoFit/>
          </a:bodyPr>
          <a:lstStyle/>
          <a:p>
            <a:pPr algn="ctr"/>
            <a:r>
              <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rPr>
              <a:t>Thank you and look forward to your correction</a:t>
            </a:r>
            <a:endParaRPr lang="zh-CN" altLang="en-US" sz="6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endParaRPr>
          </a:p>
        </p:txBody>
      </p:sp>
      <p:sp>
        <p:nvSpPr>
          <p:cNvPr id="15" name="文本框 14"/>
          <p:cNvSpPr txBox="1"/>
          <p:nvPr/>
        </p:nvSpPr>
        <p:spPr>
          <a:xfrm>
            <a:off x="3610610" y="4990465"/>
            <a:ext cx="5220335" cy="368300"/>
          </a:xfrm>
          <a:prstGeom prst="rect">
            <a:avLst/>
          </a:prstGeom>
          <a:noFill/>
        </p:spPr>
        <p:txBody>
          <a:bodyPr wrap="square" rtlCol="0">
            <a:spAutoFit/>
          </a:bodyPr>
          <a:lstStyle/>
          <a:p>
            <a:pPr algn="ctr"/>
            <a:endParaRPr lang="zh-CN" altLang="en-US" dirty="0">
              <a:latin typeface="汉仪大宋简" panose="02010609000101010101" pitchFamily="49" charset="-122"/>
              <a:ea typeface="汉仪大宋简" panose="0201060900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853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32516" y="1672397"/>
              <a:ext cx="715818" cy="492443"/>
            </a:xfrm>
            <a:prstGeom prst="rect">
              <a:avLst/>
            </a:prstGeom>
            <a:noFill/>
          </p:spPr>
          <p:txBody>
            <a:bodyPr wrap="square" rtlCol="0">
              <a:spAutoFit/>
            </a:bodyPr>
            <a:lstStyle/>
            <a:p>
              <a:pPr algn="ctr"/>
              <a:r>
                <a:rPr lang="en-US" altLang="zh-CN" sz="2600" b="1" dirty="0">
                  <a:solidFill>
                    <a:srgbClr val="003F76"/>
                  </a:solidFill>
                  <a:latin typeface="+mn-ea"/>
                </a:rPr>
                <a:t>01</a:t>
              </a:r>
              <a:endParaRPr lang="zh-CN" altLang="en-US" sz="2600" b="1" dirty="0">
                <a:solidFill>
                  <a:srgbClr val="003F76"/>
                </a:solidFill>
                <a:latin typeface="+mn-ea"/>
              </a:endParaRPr>
            </a:p>
          </p:txBody>
        </p:sp>
      </p:grpSp>
      <p:sp>
        <p:nvSpPr>
          <p:cNvPr id="20" name="文本框 19"/>
          <p:cNvSpPr txBox="1"/>
          <p:nvPr/>
        </p:nvSpPr>
        <p:spPr>
          <a:xfrm>
            <a:off x="1962101" y="3753919"/>
            <a:ext cx="8280400" cy="1753235"/>
          </a:xfrm>
          <a:prstGeom prst="rect">
            <a:avLst/>
          </a:prstGeom>
          <a:noFill/>
        </p:spPr>
        <p:txBody>
          <a:bodyPr wrap="square" rtlCol="0">
            <a:spAutoFit/>
          </a:bodyPr>
          <a:lstStyle/>
          <a:p>
            <a:pPr algn="ctr"/>
            <a:r>
              <a:rPr lang="en-US" altLang="zh-CN" sz="5400" dirty="0">
                <a:latin typeface="Times New Roman" panose="02020603050405020304" pitchFamily="18" charset="0"/>
                <a:ea typeface="Times New Roman" panose="02020603050405020304" pitchFamily="18" charset="0"/>
                <a:sym typeface="+mn-ea"/>
              </a:rPr>
              <a:t>Design ideas</a:t>
            </a:r>
            <a:endParaRPr lang="en-US" altLang="zh-CN" sz="5400" dirty="0">
              <a:latin typeface="Times New Roman" panose="02020603050405020304" pitchFamily="18" charset="0"/>
              <a:ea typeface="Times New Roman" panose="02020603050405020304" pitchFamily="18" charset="0"/>
            </a:endParaRPr>
          </a:p>
          <a:p>
            <a:pPr algn="ctr"/>
            <a:endParaRPr lang="zh-CN" altLang="en-US" sz="5400" dirty="0">
              <a:latin typeface="Times New Roman" panose="02020603050405020304" pitchFamily="18" charset="0"/>
              <a:ea typeface="Times New Roman" panose="02020603050405020304" pitchFamily="18" charset="0"/>
            </a:endParaRPr>
          </a:p>
        </p:txBody>
      </p: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形 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2900" y="330200"/>
            <a:ext cx="11518900" cy="6197600"/>
          </a:xfrm>
          <a:prstGeom prst="rect">
            <a:avLst/>
          </a:prstGeom>
        </p:spPr>
      </p:pic>
      <p:pic>
        <p:nvPicPr>
          <p:cNvPr id="30" name="图形 2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2000" cy="6859051"/>
          </a:xfrm>
          <a:prstGeom prst="rect">
            <a:avLst/>
          </a:prstGeom>
        </p:spPr>
      </p:pic>
      <p:sp>
        <p:nvSpPr>
          <p:cNvPr id="17" name="文本框 16"/>
          <p:cNvSpPr txBox="1"/>
          <p:nvPr/>
        </p:nvSpPr>
        <p:spPr>
          <a:xfrm>
            <a:off x="4615543" y="517126"/>
            <a:ext cx="2960914" cy="460375"/>
          </a:xfrm>
          <a:prstGeom prst="rect">
            <a:avLst/>
          </a:prstGeom>
          <a:noFill/>
        </p:spPr>
        <p:txBody>
          <a:bodyPr wrap="square" rtlCol="0">
            <a:spAutoFit/>
          </a:bodyPr>
          <a:lstStyle>
            <a:defPPr>
              <a:defRPr lang="zh-CN"/>
            </a:defPPr>
            <a:lvl1pPr algn="ctr">
              <a:defRPr sz="5400">
                <a:latin typeface="汉仪大宋简" panose="02010609000101010101" pitchFamily="49" charset="-122"/>
                <a:ea typeface="汉仪大宋简" panose="02010609000101010101" pitchFamily="49" charset="-122"/>
              </a:defRPr>
            </a:lvl1pPr>
          </a:lstStyle>
          <a:p>
            <a:r>
              <a:rPr lang="en-US" altLang="zh-CN" sz="2400" dirty="0">
                <a:latin typeface="Times New Roman" panose="02020603050405020304" pitchFamily="18" charset="0"/>
                <a:ea typeface="Times New Roman" panose="02020603050405020304" pitchFamily="18" charset="0"/>
                <a:sym typeface="+mn-ea"/>
              </a:rPr>
              <a:t>Design ideas</a:t>
            </a:r>
            <a:endParaRPr lang="zh-CN" altLang="en-US" sz="2400" dirty="0">
              <a:latin typeface="Times New Roman" panose="02020603050405020304" pitchFamily="18" charset="0"/>
              <a:ea typeface="Times New Roman" panose="02020603050405020304" pitchFamily="18" charset="0"/>
            </a:endParaRPr>
          </a:p>
        </p:txBody>
      </p:sp>
      <p:grpSp>
        <p:nvGrpSpPr>
          <p:cNvPr id="96" name="组合 95"/>
          <p:cNvGrpSpPr/>
          <p:nvPr/>
        </p:nvGrpSpPr>
        <p:grpSpPr>
          <a:xfrm>
            <a:off x="-777839" y="78128"/>
            <a:ext cx="431800" cy="1035200"/>
            <a:chOff x="-777839" y="78128"/>
            <a:chExt cx="431800" cy="1035200"/>
          </a:xfrm>
        </p:grpSpPr>
        <p:sp>
          <p:nvSpPr>
            <p:cNvPr id="97" name="矩形 96"/>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40318a0824b647a1778066eaf530e24"/>
          <p:cNvPicPr>
            <a:picLocks noChangeAspect="1"/>
          </p:cNvPicPr>
          <p:nvPr/>
        </p:nvPicPr>
        <p:blipFill>
          <a:blip r:embed="rId5"/>
          <a:stretch>
            <a:fillRect/>
          </a:stretch>
        </p:blipFill>
        <p:spPr>
          <a:xfrm>
            <a:off x="2753995" y="1195070"/>
            <a:ext cx="6684010" cy="1957070"/>
          </a:xfrm>
          <a:prstGeom prst="rect">
            <a:avLst/>
          </a:prstGeom>
        </p:spPr>
      </p:pic>
      <p:sp>
        <p:nvSpPr>
          <p:cNvPr id="7" name="文本框 6"/>
          <p:cNvSpPr txBox="1"/>
          <p:nvPr/>
        </p:nvSpPr>
        <p:spPr>
          <a:xfrm>
            <a:off x="1064895" y="3369945"/>
            <a:ext cx="10074910" cy="2245360"/>
          </a:xfrm>
          <a:prstGeom prst="rect">
            <a:avLst/>
          </a:prstGeom>
          <a:noFill/>
        </p:spPr>
        <p:txBody>
          <a:bodyPr wrap="square" rtlCol="0">
            <a:spAutoFit/>
          </a:bodyPr>
          <a:lstStyle/>
          <a:p>
            <a:r>
              <a:rPr lang="en-US" altLang="zh-CN" sz="2000"/>
              <a:t>We </a:t>
            </a:r>
            <a:r>
              <a:rPr lang="zh-CN" altLang="en-US" sz="2000"/>
              <a:t>design and build a prototype of a robot control system that</a:t>
            </a:r>
            <a:r>
              <a:rPr lang="en-US" altLang="zh-CN" sz="2000"/>
              <a:t> </a:t>
            </a:r>
            <a:r>
              <a:rPr lang="zh-CN" altLang="en-US" sz="2000"/>
              <a:t>uses an automatic robot to explore a walled maze with a hidden treasure inside. The</a:t>
            </a:r>
            <a:r>
              <a:rPr lang="en-US" altLang="zh-CN" sz="2000"/>
              <a:t> </a:t>
            </a:r>
            <a:r>
              <a:rPr lang="zh-CN" altLang="en-US" sz="2000"/>
              <a:t>robot finds the route through the maze and locate the hidden treasure. </a:t>
            </a:r>
            <a:r>
              <a:rPr lang="en-US" altLang="zh-CN" sz="2000"/>
              <a:t>We use the </a:t>
            </a:r>
            <a:r>
              <a:rPr lang="zh-CN" altLang="en-US" sz="2000"/>
              <a:t>camera to take pictures of the treasure and identify the type of treasure using object</a:t>
            </a:r>
            <a:r>
              <a:rPr lang="en-US" altLang="zh-CN" sz="2000"/>
              <a:t> </a:t>
            </a:r>
            <a:r>
              <a:rPr lang="zh-CN" altLang="en-US" sz="2000"/>
              <a:t>detection algorithm.</a:t>
            </a:r>
            <a:endParaRPr lang="zh-CN" altLang="en-US" sz="2000"/>
          </a:p>
          <a:p>
            <a:r>
              <a:rPr lang="zh-CN" altLang="en-US" sz="2000"/>
              <a:t>The robot also reports the map of the maze</a:t>
            </a:r>
            <a:r>
              <a:rPr lang="en-US" altLang="zh-CN" sz="2000"/>
              <a:t>, the </a:t>
            </a:r>
            <a:r>
              <a:rPr lang="zh-CN" altLang="en-US" sz="2000"/>
              <a:t>time of exploration </a:t>
            </a:r>
            <a:r>
              <a:rPr lang="en-US" altLang="zh-CN" sz="2000"/>
              <a:t>and the pictures taken.</a:t>
            </a:r>
            <a:r>
              <a:rPr lang="zh-CN" altLang="en-US" sz="2000"/>
              <a:t> </a:t>
            </a:r>
            <a:r>
              <a:rPr lang="en-US" altLang="zh-CN" sz="2000"/>
              <a:t>We have make</a:t>
            </a:r>
            <a:r>
              <a:rPr lang="zh-CN" altLang="en-US" sz="2000"/>
              <a:t> a web</a:t>
            </a:r>
            <a:r>
              <a:rPr lang="en-US" altLang="zh-CN" sz="2000"/>
              <a:t> </a:t>
            </a:r>
            <a:r>
              <a:rPr lang="zh-CN" altLang="en-US" sz="2000"/>
              <a:t>application that provides current and historical exploration records. </a:t>
            </a:r>
            <a:r>
              <a:rPr lang="en-US" altLang="zh-CN" sz="2000"/>
              <a:t>And we have a </a:t>
            </a:r>
            <a:r>
              <a:rPr lang="zh-CN" altLang="en-US" sz="2000"/>
              <a:t>database be designed to manage all information for the whole system</a:t>
            </a:r>
            <a:r>
              <a:rPr lang="en-US" altLang="zh-CN" sz="2000"/>
              <a:t>.</a:t>
            </a:r>
            <a:endParaRPr lang="en-US" altLang="zh-CN" sz="2000"/>
          </a:p>
        </p:txBody>
      </p:sp>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1"/>
            <a:ext cx="12192000" cy="6859051"/>
          </a:xfrm>
          <a:prstGeom prst="rect">
            <a:avLst/>
          </a:prstGeom>
        </p:spPr>
      </p:pic>
      <p:sp>
        <p:nvSpPr>
          <p:cNvPr id="17" name="文本框 16"/>
          <p:cNvSpPr txBox="1"/>
          <p:nvPr/>
        </p:nvSpPr>
        <p:spPr>
          <a:xfrm>
            <a:off x="4615815" y="362585"/>
            <a:ext cx="2961005" cy="544830"/>
          </a:xfrm>
          <a:prstGeom prst="rect">
            <a:avLst/>
          </a:prstGeom>
          <a:noFill/>
        </p:spPr>
        <p:txBody>
          <a:bodyPr wrap="square" rtlCol="0">
            <a:noAutofit/>
          </a:bodyPr>
          <a:lstStyle>
            <a:defPPr>
              <a:defRPr lang="zh-CN"/>
            </a:defPPr>
            <a:lvl1pPr algn="ctr">
              <a:defRPr sz="5400">
                <a:latin typeface="汉仪大宋简" panose="02010609000101010101" pitchFamily="49" charset="-122"/>
                <a:ea typeface="汉仪大宋简" panose="02010609000101010101" pitchFamily="49" charset="-122"/>
              </a:defRPr>
            </a:lvl1pPr>
          </a:lstStyle>
          <a:p>
            <a:r>
              <a:rPr lang="en-US" altLang="zh-CN" sz="2400" dirty="0">
                <a:latin typeface="Times New Roman" panose="02020603050405020304" pitchFamily="18" charset="0"/>
                <a:ea typeface="Times New Roman" panose="02020603050405020304" pitchFamily="18" charset="0"/>
                <a:sym typeface="+mn-ea"/>
              </a:rPr>
              <a:t>Design ideas</a:t>
            </a:r>
            <a:endParaRPr lang="en-US" altLang="zh-CN" sz="2400" dirty="0">
              <a:latin typeface="Times New Roman" panose="02020603050405020304" pitchFamily="18" charset="0"/>
              <a:ea typeface="Times New Roman" panose="02020603050405020304" pitchFamily="18" charset="0"/>
            </a:endParaRPr>
          </a:p>
          <a:p>
            <a:endParaRPr lang="zh-CN" altLang="en-US" sz="2400" dirty="0">
              <a:latin typeface="Times New Roman" panose="02020603050405020304" pitchFamily="18" charset="0"/>
              <a:ea typeface="Times New Roman" panose="02020603050405020304" pitchFamily="18" charset="0"/>
            </a:endParaRPr>
          </a:p>
        </p:txBody>
      </p:sp>
      <p:grpSp>
        <p:nvGrpSpPr>
          <p:cNvPr id="96" name="组合 95"/>
          <p:cNvGrpSpPr/>
          <p:nvPr/>
        </p:nvGrpSpPr>
        <p:grpSpPr>
          <a:xfrm>
            <a:off x="-777839" y="78128"/>
            <a:ext cx="431800" cy="1035200"/>
            <a:chOff x="-777839" y="78128"/>
            <a:chExt cx="431800" cy="1035200"/>
          </a:xfrm>
        </p:grpSpPr>
        <p:sp>
          <p:nvSpPr>
            <p:cNvPr id="97" name="矩形 96"/>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517525" y="907415"/>
            <a:ext cx="11277600" cy="2744470"/>
          </a:xfrm>
          <a:prstGeom prst="rect">
            <a:avLst/>
          </a:prstGeom>
          <a:noFill/>
        </p:spPr>
        <p:txBody>
          <a:bodyPr wrap="square" rtlCol="0">
            <a:noAutofit/>
          </a:bodyPr>
          <a:lstStyle/>
          <a:p>
            <a:r>
              <a:rPr lang="zh-CN" altLang="en-US" sz="2000"/>
              <a:t>This design takes the arduino mega 2560 development board as the core, controls the motor drive module through the L298N two-way DC motor, and completes the forward and turning actions of the trolley through five-way addressing and ultrasonic sensors. Through the ultrasonic ranging module at the front of the car and the motor module of the trolley, the obstacle avoidance function of the trolley is realized; Through five-way addressing, the tracking function of the trolley is realized.</a:t>
            </a:r>
            <a:endParaRPr lang="zh-CN" altLang="en-US" sz="2000"/>
          </a:p>
          <a:p>
            <a:endParaRPr lang="zh-CN" altLang="en-US" sz="2000"/>
          </a:p>
          <a:p>
            <a:r>
              <a:rPr lang="zh-CN" altLang="en-US" sz="2000"/>
              <a:t>The design of this paper reserves an expansion interface, which can expand the Bluetooth control module and servo module on the basis of the obstacle avoidance module, so that the car has stronger intelligence. The overall block diagram of obstacle avoidance is shown in the following figure:</a:t>
            </a:r>
            <a:endParaRPr lang="zh-CN" altLang="en-US" sz="2000"/>
          </a:p>
        </p:txBody>
      </p:sp>
      <p:sp>
        <p:nvSpPr>
          <p:cNvPr id="6" name="圆角矩形 5"/>
          <p:cNvSpPr/>
          <p:nvPr/>
        </p:nvSpPr>
        <p:spPr>
          <a:xfrm>
            <a:off x="1992630" y="4206875"/>
            <a:ext cx="140335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t>Trail module</a:t>
            </a:r>
            <a:endParaRPr lang="zh-CN" altLang="en-US"/>
          </a:p>
          <a:p>
            <a:pPr algn="ctr"/>
            <a:endParaRPr lang="zh-CN" altLang="en-US"/>
          </a:p>
        </p:txBody>
      </p:sp>
      <p:sp>
        <p:nvSpPr>
          <p:cNvPr id="16" name="圆角矩形 15"/>
          <p:cNvSpPr/>
          <p:nvPr>
            <p:custDataLst>
              <p:tags r:id="rId3"/>
            </p:custDataLst>
          </p:nvPr>
        </p:nvSpPr>
        <p:spPr>
          <a:xfrm>
            <a:off x="1276350" y="5416550"/>
            <a:ext cx="211963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Obstacle avoidance module</a:t>
            </a:r>
            <a:endParaRPr lang="zh-CN" altLang="en-US"/>
          </a:p>
        </p:txBody>
      </p:sp>
      <p:sp>
        <p:nvSpPr>
          <p:cNvPr id="18" name="圆角矩形 17"/>
          <p:cNvSpPr/>
          <p:nvPr>
            <p:custDataLst>
              <p:tags r:id="rId4"/>
            </p:custDataLst>
          </p:nvPr>
        </p:nvSpPr>
        <p:spPr>
          <a:xfrm>
            <a:off x="4492625" y="3729990"/>
            <a:ext cx="190627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Power supply module</a:t>
            </a:r>
            <a:endParaRPr lang="zh-CN" altLang="en-US"/>
          </a:p>
        </p:txBody>
      </p:sp>
      <p:sp>
        <p:nvSpPr>
          <p:cNvPr id="19" name="圆角矩形 18"/>
          <p:cNvSpPr/>
          <p:nvPr>
            <p:custDataLst>
              <p:tags r:id="rId5"/>
            </p:custDataLst>
          </p:nvPr>
        </p:nvSpPr>
        <p:spPr>
          <a:xfrm>
            <a:off x="7730490" y="4206875"/>
            <a:ext cx="1387475"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Program system</a:t>
            </a:r>
            <a:endParaRPr lang="zh-CN" altLang="en-US"/>
          </a:p>
        </p:txBody>
      </p:sp>
      <p:sp>
        <p:nvSpPr>
          <p:cNvPr id="20" name="圆角矩形 19"/>
          <p:cNvSpPr/>
          <p:nvPr>
            <p:custDataLst>
              <p:tags r:id="rId6"/>
            </p:custDataLst>
          </p:nvPr>
        </p:nvSpPr>
        <p:spPr>
          <a:xfrm>
            <a:off x="7614920" y="5416550"/>
            <a:ext cx="163449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t>Motor drive module</a:t>
            </a:r>
            <a:endParaRPr lang="zh-CN" altLang="en-US"/>
          </a:p>
          <a:p>
            <a:pPr algn="ctr"/>
            <a:endParaRPr lang="zh-CN" altLang="en-US"/>
          </a:p>
        </p:txBody>
      </p:sp>
      <p:sp>
        <p:nvSpPr>
          <p:cNvPr id="21" name="圆角矩形 20"/>
          <p:cNvSpPr/>
          <p:nvPr>
            <p:custDataLst>
              <p:tags r:id="rId7"/>
            </p:custDataLst>
          </p:nvPr>
        </p:nvSpPr>
        <p:spPr>
          <a:xfrm>
            <a:off x="3961765" y="4766310"/>
            <a:ext cx="2985135"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Arduino Mega 2560 development board</a:t>
            </a:r>
            <a:endParaRPr lang="zh-CN" altLang="en-US">
              <a:sym typeface="+mn-ea"/>
            </a:endParaRPr>
          </a:p>
        </p:txBody>
      </p:sp>
      <p:cxnSp>
        <p:nvCxnSpPr>
          <p:cNvPr id="24" name="直接箭头连接符 23"/>
          <p:cNvCxnSpPr>
            <a:stCxn id="18" idx="2"/>
            <a:endCxn id="21" idx="0"/>
          </p:cNvCxnSpPr>
          <p:nvPr/>
        </p:nvCxnSpPr>
        <p:spPr>
          <a:xfrm>
            <a:off x="5445760" y="4251325"/>
            <a:ext cx="8890" cy="514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6" idx="3"/>
            <a:endCxn id="21" idx="1"/>
          </p:cNvCxnSpPr>
          <p:nvPr>
            <p:custDataLst>
              <p:tags r:id="rId8"/>
            </p:custDataLst>
          </p:nvPr>
        </p:nvCxnSpPr>
        <p:spPr>
          <a:xfrm>
            <a:off x="3395980" y="4467860"/>
            <a:ext cx="565785" cy="559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6" idx="3"/>
            <a:endCxn id="21" idx="1"/>
          </p:cNvCxnSpPr>
          <p:nvPr>
            <p:custDataLst>
              <p:tags r:id="rId9"/>
            </p:custDataLst>
          </p:nvPr>
        </p:nvCxnSpPr>
        <p:spPr>
          <a:xfrm flipV="1">
            <a:off x="3395980" y="5027295"/>
            <a:ext cx="565785" cy="65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1"/>
            <a:endCxn id="21" idx="3"/>
          </p:cNvCxnSpPr>
          <p:nvPr>
            <p:custDataLst>
              <p:tags r:id="rId10"/>
            </p:custDataLst>
          </p:nvPr>
        </p:nvCxnSpPr>
        <p:spPr>
          <a:xfrm flipH="1">
            <a:off x="6946900" y="4467860"/>
            <a:ext cx="783590" cy="559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9" idx="2"/>
            <a:endCxn id="20" idx="0"/>
          </p:cNvCxnSpPr>
          <p:nvPr>
            <p:custDataLst>
              <p:tags r:id="rId11"/>
            </p:custDataLst>
          </p:nvPr>
        </p:nvCxnSpPr>
        <p:spPr>
          <a:xfrm>
            <a:off x="8424545" y="4728210"/>
            <a:ext cx="7620" cy="688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圆角矩形 1"/>
          <p:cNvSpPr/>
          <p:nvPr>
            <p:custDataLst>
              <p:tags r:id="rId12"/>
            </p:custDataLst>
          </p:nvPr>
        </p:nvSpPr>
        <p:spPr>
          <a:xfrm>
            <a:off x="4752975" y="5876925"/>
            <a:ext cx="1403350" cy="521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a:p>
            <a:pPr algn="ctr"/>
            <a:r>
              <a:rPr lang="zh-CN" altLang="en-US"/>
              <a:t>Bluetooth module</a:t>
            </a:r>
            <a:endParaRPr lang="zh-CN" altLang="en-US"/>
          </a:p>
          <a:p>
            <a:pPr algn="ctr"/>
            <a:endParaRPr lang="zh-CN" altLang="en-US"/>
          </a:p>
        </p:txBody>
      </p:sp>
      <p:cxnSp>
        <p:nvCxnSpPr>
          <p:cNvPr id="3" name="直接箭头连接符 2"/>
          <p:cNvCxnSpPr>
            <a:stCxn id="2" idx="0"/>
            <a:endCxn id="21" idx="2"/>
          </p:cNvCxnSpPr>
          <p:nvPr>
            <p:custDataLst>
              <p:tags r:id="rId13"/>
            </p:custDataLst>
          </p:nvPr>
        </p:nvCxnSpPr>
        <p:spPr>
          <a:xfrm flipV="1">
            <a:off x="5454650" y="5287645"/>
            <a:ext cx="0" cy="589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形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1"/>
            <a:ext cx="12192000" cy="6859051"/>
          </a:xfrm>
          <a:prstGeom prst="rect">
            <a:avLst/>
          </a:prstGeom>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330200"/>
            <a:ext cx="11518900" cy="6197600"/>
          </a:xfrm>
          <a:prstGeom prst="rect">
            <a:avLst/>
          </a:prstGeom>
        </p:spPr>
      </p:pic>
      <p:pic>
        <p:nvPicPr>
          <p:cNvPr id="34" name="图形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8534" y="2801257"/>
            <a:ext cx="3903466" cy="4056743"/>
          </a:xfrm>
          <a:prstGeom prst="rect">
            <a:avLst/>
          </a:prstGeom>
        </p:spPr>
      </p:pic>
      <p:pic>
        <p:nvPicPr>
          <p:cNvPr id="36" name="图形 3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050"/>
            <a:ext cx="4065083" cy="4224707"/>
          </a:xfrm>
          <a:prstGeom prst="rect">
            <a:avLst/>
          </a:prstGeom>
        </p:spPr>
      </p:pic>
      <p:grpSp>
        <p:nvGrpSpPr>
          <p:cNvPr id="9" name="组合 8"/>
          <p:cNvGrpSpPr/>
          <p:nvPr/>
        </p:nvGrpSpPr>
        <p:grpSpPr>
          <a:xfrm>
            <a:off x="5445634" y="1296857"/>
            <a:ext cx="1271704" cy="1558715"/>
            <a:chOff x="5445634" y="1296857"/>
            <a:chExt cx="1271704" cy="1558715"/>
          </a:xfrm>
        </p:grpSpPr>
        <p:grpSp>
          <p:nvGrpSpPr>
            <p:cNvPr id="2" name="图形 41"/>
            <p:cNvGrpSpPr/>
            <p:nvPr/>
          </p:nvGrpSpPr>
          <p:grpSpPr>
            <a:xfrm>
              <a:off x="5445634" y="1296857"/>
              <a:ext cx="1271704" cy="1558715"/>
              <a:chOff x="5217029" y="727752"/>
              <a:chExt cx="1749919" cy="2144858"/>
            </a:xfrm>
          </p:grpSpPr>
          <p:sp>
            <p:nvSpPr>
              <p:cNvPr id="4" name="任意多边形: 形状 3"/>
              <p:cNvSpPr/>
              <p:nvPr/>
            </p:nvSpPr>
            <p:spPr>
              <a:xfrm>
                <a:off x="5753287" y="1810508"/>
                <a:ext cx="677404" cy="966525"/>
              </a:xfrm>
              <a:custGeom>
                <a:avLst/>
                <a:gdLst>
                  <a:gd name="connsiteX0" fmla="*/ 677405 w 677404"/>
                  <a:gd name="connsiteY0" fmla="*/ 966526 h 966526"/>
                  <a:gd name="connsiteX1" fmla="*/ 338788 w 677404"/>
                  <a:gd name="connsiteY1" fmla="*/ 850639 h 966526"/>
                  <a:gd name="connsiteX2" fmla="*/ 0 w 677404"/>
                  <a:gd name="connsiteY2" fmla="*/ 966526 h 966526"/>
                  <a:gd name="connsiteX3" fmla="*/ 0 w 677404"/>
                  <a:gd name="connsiteY3" fmla="*/ 0 h 966526"/>
                  <a:gd name="connsiteX4" fmla="*/ 677405 w 677404"/>
                  <a:gd name="connsiteY4" fmla="*/ 0 h 96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404" h="966526">
                    <a:moveTo>
                      <a:pt x="677405" y="966526"/>
                    </a:moveTo>
                    <a:lnTo>
                      <a:pt x="338788" y="850639"/>
                    </a:lnTo>
                    <a:lnTo>
                      <a:pt x="0" y="966526"/>
                    </a:lnTo>
                    <a:lnTo>
                      <a:pt x="0" y="0"/>
                    </a:lnTo>
                    <a:lnTo>
                      <a:pt x="677405" y="0"/>
                    </a:lnTo>
                    <a:close/>
                  </a:path>
                </a:pathLst>
              </a:custGeom>
              <a:solidFill>
                <a:srgbClr val="00437D"/>
              </a:solidFill>
              <a:ln w="17016" cap="flat">
                <a:noFill/>
                <a:prstDash val="solid"/>
                <a:miter/>
              </a:ln>
            </p:spPr>
            <p:txBody>
              <a:bodyPr rtlCol="0" anchor="ctr"/>
              <a:lstStyle/>
              <a:p>
                <a:endParaRPr lang="zh-CN" altLang="en-US" dirty="0"/>
              </a:p>
            </p:txBody>
          </p:sp>
          <p:sp>
            <p:nvSpPr>
              <p:cNvPr id="5" name="任意多边形: 形状 4"/>
              <p:cNvSpPr/>
              <p:nvPr/>
            </p:nvSpPr>
            <p:spPr>
              <a:xfrm>
                <a:off x="5285298" y="796021"/>
                <a:ext cx="1613380" cy="1613550"/>
              </a:xfrm>
              <a:custGeom>
                <a:avLst/>
                <a:gdLst>
                  <a:gd name="connsiteX0" fmla="*/ 1613380 w 1613380"/>
                  <a:gd name="connsiteY0" fmla="*/ 806776 h 1613550"/>
                  <a:gd name="connsiteX1" fmla="*/ 1449875 w 1613380"/>
                  <a:gd name="connsiteY1" fmla="*/ 1073197 h 1613550"/>
                  <a:gd name="connsiteX2" fmla="*/ 1376997 w 1613380"/>
                  <a:gd name="connsiteY2" fmla="*/ 1377168 h 1613550"/>
                  <a:gd name="connsiteX3" fmla="*/ 1073027 w 1613380"/>
                  <a:gd name="connsiteY3" fmla="*/ 1450045 h 1613550"/>
                  <a:gd name="connsiteX4" fmla="*/ 806605 w 1613380"/>
                  <a:gd name="connsiteY4" fmla="*/ 1613551 h 1613550"/>
                  <a:gd name="connsiteX5" fmla="*/ 540183 w 1613380"/>
                  <a:gd name="connsiteY5" fmla="*/ 1450045 h 1613550"/>
                  <a:gd name="connsiteX6" fmla="*/ 236213 w 1613380"/>
                  <a:gd name="connsiteY6" fmla="*/ 1377168 h 1613550"/>
                  <a:gd name="connsiteX7" fmla="*/ 163335 w 1613380"/>
                  <a:gd name="connsiteY7" fmla="*/ 1073197 h 1613550"/>
                  <a:gd name="connsiteX8" fmla="*/ 0 w 1613380"/>
                  <a:gd name="connsiteY8" fmla="*/ 806776 h 1613550"/>
                  <a:gd name="connsiteX9" fmla="*/ 163506 w 1613380"/>
                  <a:gd name="connsiteY9" fmla="*/ 540354 h 1613550"/>
                  <a:gd name="connsiteX10" fmla="*/ 236383 w 1613380"/>
                  <a:gd name="connsiteY10" fmla="*/ 236383 h 1613550"/>
                  <a:gd name="connsiteX11" fmla="*/ 540354 w 1613380"/>
                  <a:gd name="connsiteY11" fmla="*/ 163506 h 1613550"/>
                  <a:gd name="connsiteX12" fmla="*/ 806775 w 1613380"/>
                  <a:gd name="connsiteY12" fmla="*/ 0 h 1613550"/>
                  <a:gd name="connsiteX13" fmla="*/ 1073197 w 1613380"/>
                  <a:gd name="connsiteY13" fmla="*/ 163506 h 1613550"/>
                  <a:gd name="connsiteX14" fmla="*/ 1377168 w 1613380"/>
                  <a:gd name="connsiteY14" fmla="*/ 236383 h 1613550"/>
                  <a:gd name="connsiteX15" fmla="*/ 1450045 w 1613380"/>
                  <a:gd name="connsiteY15" fmla="*/ 540354 h 1613550"/>
                  <a:gd name="connsiteX16" fmla="*/ 1613380 w 1613380"/>
                  <a:gd name="connsiteY16" fmla="*/ 806776 h 161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380" h="1613550">
                    <a:moveTo>
                      <a:pt x="1613380" y="806776"/>
                    </a:moveTo>
                    <a:cubicBezTo>
                      <a:pt x="1613380" y="908668"/>
                      <a:pt x="1486740" y="984618"/>
                      <a:pt x="1449875" y="1073197"/>
                    </a:cubicBezTo>
                    <a:cubicBezTo>
                      <a:pt x="1411814" y="1165020"/>
                      <a:pt x="1446291" y="1308045"/>
                      <a:pt x="1376997" y="1377168"/>
                    </a:cubicBezTo>
                    <a:cubicBezTo>
                      <a:pt x="1307874" y="1446461"/>
                      <a:pt x="1164849" y="1411985"/>
                      <a:pt x="1073027" y="1450045"/>
                    </a:cubicBezTo>
                    <a:cubicBezTo>
                      <a:pt x="984447" y="1486740"/>
                      <a:pt x="908497" y="1613551"/>
                      <a:pt x="806605" y="1613551"/>
                    </a:cubicBezTo>
                    <a:cubicBezTo>
                      <a:pt x="704713" y="1613551"/>
                      <a:pt x="628763" y="1486911"/>
                      <a:pt x="540183" y="1450045"/>
                    </a:cubicBezTo>
                    <a:cubicBezTo>
                      <a:pt x="448360" y="1411985"/>
                      <a:pt x="305336" y="1446461"/>
                      <a:pt x="236213" y="1377168"/>
                    </a:cubicBezTo>
                    <a:cubicBezTo>
                      <a:pt x="166919" y="1307874"/>
                      <a:pt x="201395" y="1165020"/>
                      <a:pt x="163335" y="1073197"/>
                    </a:cubicBezTo>
                    <a:cubicBezTo>
                      <a:pt x="126640" y="984618"/>
                      <a:pt x="0" y="908497"/>
                      <a:pt x="0" y="806776"/>
                    </a:cubicBezTo>
                    <a:cubicBezTo>
                      <a:pt x="0" y="705054"/>
                      <a:pt x="126640" y="628933"/>
                      <a:pt x="163506" y="540354"/>
                    </a:cubicBezTo>
                    <a:cubicBezTo>
                      <a:pt x="201566" y="448531"/>
                      <a:pt x="167090" y="305506"/>
                      <a:pt x="236383" y="236383"/>
                    </a:cubicBezTo>
                    <a:cubicBezTo>
                      <a:pt x="305506" y="167090"/>
                      <a:pt x="448531" y="201566"/>
                      <a:pt x="540354" y="163506"/>
                    </a:cubicBezTo>
                    <a:cubicBezTo>
                      <a:pt x="628933" y="126640"/>
                      <a:pt x="704883" y="0"/>
                      <a:pt x="806775" y="0"/>
                    </a:cubicBezTo>
                    <a:cubicBezTo>
                      <a:pt x="908668" y="0"/>
                      <a:pt x="984618" y="126640"/>
                      <a:pt x="1073197" y="163506"/>
                    </a:cubicBezTo>
                    <a:cubicBezTo>
                      <a:pt x="1165020" y="201566"/>
                      <a:pt x="1308045" y="167090"/>
                      <a:pt x="1377168" y="236383"/>
                    </a:cubicBezTo>
                    <a:cubicBezTo>
                      <a:pt x="1446291" y="305677"/>
                      <a:pt x="1411985" y="448531"/>
                      <a:pt x="1450045" y="540354"/>
                    </a:cubicBezTo>
                    <a:cubicBezTo>
                      <a:pt x="1486740" y="628933"/>
                      <a:pt x="1613380" y="704883"/>
                      <a:pt x="1613380" y="806776"/>
                    </a:cubicBezTo>
                    <a:close/>
                  </a:path>
                </a:pathLst>
              </a:custGeom>
              <a:solidFill>
                <a:srgbClr val="F8B53A"/>
              </a:solidFill>
              <a:ln w="17016" cap="flat">
                <a:noFill/>
                <a:prstDash val="solid"/>
                <a:miter/>
              </a:ln>
            </p:spPr>
            <p:txBody>
              <a:bodyPr rtlCol="0" anchor="ctr"/>
              <a:lstStyle/>
              <a:p>
                <a:endParaRPr lang="zh-CN" altLang="en-US"/>
              </a:p>
            </p:txBody>
          </p:sp>
          <p:sp>
            <p:nvSpPr>
              <p:cNvPr id="6" name="任意多边形: 形状 5"/>
              <p:cNvSpPr/>
              <p:nvPr/>
            </p:nvSpPr>
            <p:spPr>
              <a:xfrm>
                <a:off x="5401796" y="912519"/>
                <a:ext cx="1380553" cy="1380553"/>
              </a:xfrm>
              <a:custGeom>
                <a:avLst/>
                <a:gdLst>
                  <a:gd name="connsiteX0" fmla="*/ 1300876 w 1300876"/>
                  <a:gd name="connsiteY0" fmla="*/ 650438 h 1300876"/>
                  <a:gd name="connsiteX1" fmla="*/ 1169116 w 1300876"/>
                  <a:gd name="connsiteY1" fmla="*/ 865317 h 1300876"/>
                  <a:gd name="connsiteX2" fmla="*/ 1110404 w 1300876"/>
                  <a:gd name="connsiteY2" fmla="*/ 1110404 h 1300876"/>
                  <a:gd name="connsiteX3" fmla="*/ 865317 w 1300876"/>
                  <a:gd name="connsiteY3" fmla="*/ 1169116 h 1300876"/>
                  <a:gd name="connsiteX4" fmla="*/ 650438 w 1300876"/>
                  <a:gd name="connsiteY4" fmla="*/ 1300876 h 1300876"/>
                  <a:gd name="connsiteX5" fmla="*/ 435560 w 1300876"/>
                  <a:gd name="connsiteY5" fmla="*/ 1169116 h 1300876"/>
                  <a:gd name="connsiteX6" fmla="*/ 190472 w 1300876"/>
                  <a:gd name="connsiteY6" fmla="*/ 1110404 h 1300876"/>
                  <a:gd name="connsiteX7" fmla="*/ 131760 w 1300876"/>
                  <a:gd name="connsiteY7" fmla="*/ 865317 h 1300876"/>
                  <a:gd name="connsiteX8" fmla="*/ 0 w 1300876"/>
                  <a:gd name="connsiteY8" fmla="*/ 650438 h 1300876"/>
                  <a:gd name="connsiteX9" fmla="*/ 131760 w 1300876"/>
                  <a:gd name="connsiteY9" fmla="*/ 435560 h 1300876"/>
                  <a:gd name="connsiteX10" fmla="*/ 190472 w 1300876"/>
                  <a:gd name="connsiteY10" fmla="*/ 190472 h 1300876"/>
                  <a:gd name="connsiteX11" fmla="*/ 435560 w 1300876"/>
                  <a:gd name="connsiteY11" fmla="*/ 131760 h 1300876"/>
                  <a:gd name="connsiteX12" fmla="*/ 650438 w 1300876"/>
                  <a:gd name="connsiteY12" fmla="*/ 0 h 1300876"/>
                  <a:gd name="connsiteX13" fmla="*/ 865317 w 1300876"/>
                  <a:gd name="connsiteY13" fmla="*/ 131760 h 1300876"/>
                  <a:gd name="connsiteX14" fmla="*/ 1110404 w 1300876"/>
                  <a:gd name="connsiteY14" fmla="*/ 190472 h 1300876"/>
                  <a:gd name="connsiteX15" fmla="*/ 1169116 w 1300876"/>
                  <a:gd name="connsiteY15" fmla="*/ 435560 h 1300876"/>
                  <a:gd name="connsiteX16" fmla="*/ 1300876 w 1300876"/>
                  <a:gd name="connsiteY16" fmla="*/ 650438 h 13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0876" h="1300876">
                    <a:moveTo>
                      <a:pt x="1300876" y="650438"/>
                    </a:moveTo>
                    <a:cubicBezTo>
                      <a:pt x="1300876" y="732532"/>
                      <a:pt x="1198643" y="793804"/>
                      <a:pt x="1169116" y="865317"/>
                    </a:cubicBezTo>
                    <a:cubicBezTo>
                      <a:pt x="1138395" y="939389"/>
                      <a:pt x="1166215" y="1054594"/>
                      <a:pt x="1110404" y="1110404"/>
                    </a:cubicBezTo>
                    <a:cubicBezTo>
                      <a:pt x="1054594" y="1166215"/>
                      <a:pt x="939218" y="1138395"/>
                      <a:pt x="865317" y="1169116"/>
                    </a:cubicBezTo>
                    <a:cubicBezTo>
                      <a:pt x="793804" y="1198813"/>
                      <a:pt x="732532" y="1300876"/>
                      <a:pt x="650438" y="1300876"/>
                    </a:cubicBezTo>
                    <a:cubicBezTo>
                      <a:pt x="568344" y="1300876"/>
                      <a:pt x="507072" y="1198643"/>
                      <a:pt x="435560" y="1169116"/>
                    </a:cubicBezTo>
                    <a:cubicBezTo>
                      <a:pt x="361487" y="1138395"/>
                      <a:pt x="246282" y="1166215"/>
                      <a:pt x="190472" y="1110404"/>
                    </a:cubicBezTo>
                    <a:cubicBezTo>
                      <a:pt x="134662" y="1054594"/>
                      <a:pt x="162482" y="939389"/>
                      <a:pt x="131760" y="865317"/>
                    </a:cubicBezTo>
                    <a:cubicBezTo>
                      <a:pt x="102063" y="793804"/>
                      <a:pt x="0" y="732532"/>
                      <a:pt x="0" y="650438"/>
                    </a:cubicBezTo>
                    <a:cubicBezTo>
                      <a:pt x="0" y="568344"/>
                      <a:pt x="102234" y="507072"/>
                      <a:pt x="131760" y="435560"/>
                    </a:cubicBezTo>
                    <a:cubicBezTo>
                      <a:pt x="162482" y="361487"/>
                      <a:pt x="134662" y="246282"/>
                      <a:pt x="190472" y="190472"/>
                    </a:cubicBezTo>
                    <a:cubicBezTo>
                      <a:pt x="246282" y="134662"/>
                      <a:pt x="361658" y="162482"/>
                      <a:pt x="435560" y="131760"/>
                    </a:cubicBezTo>
                    <a:cubicBezTo>
                      <a:pt x="507072" y="102063"/>
                      <a:pt x="568344" y="0"/>
                      <a:pt x="650438" y="0"/>
                    </a:cubicBezTo>
                    <a:cubicBezTo>
                      <a:pt x="732532" y="0"/>
                      <a:pt x="793804" y="102234"/>
                      <a:pt x="865317" y="131760"/>
                    </a:cubicBezTo>
                    <a:cubicBezTo>
                      <a:pt x="939389" y="162482"/>
                      <a:pt x="1054594" y="134662"/>
                      <a:pt x="1110404" y="190472"/>
                    </a:cubicBezTo>
                    <a:cubicBezTo>
                      <a:pt x="1166215" y="246282"/>
                      <a:pt x="1138395" y="361487"/>
                      <a:pt x="1169116" y="435560"/>
                    </a:cubicBezTo>
                    <a:cubicBezTo>
                      <a:pt x="1198813" y="506901"/>
                      <a:pt x="1300876" y="568173"/>
                      <a:pt x="1300876" y="650438"/>
                    </a:cubicBezTo>
                    <a:close/>
                  </a:path>
                </a:pathLst>
              </a:custGeom>
              <a:solidFill>
                <a:srgbClr val="00437D"/>
              </a:solidFill>
              <a:ln w="17016" cap="flat">
                <a:noFill/>
                <a:prstDash val="solid"/>
                <a:miter/>
              </a:ln>
            </p:spPr>
            <p:txBody>
              <a:bodyPr rtlCol="0" anchor="ctr"/>
              <a:lstStyle/>
              <a:p>
                <a:endParaRPr lang="zh-CN" altLang="en-US"/>
              </a:p>
            </p:txBody>
          </p:sp>
          <p:sp>
            <p:nvSpPr>
              <p:cNvPr id="7" name="任意多边形: 形状 6"/>
              <p:cNvSpPr/>
              <p:nvPr/>
            </p:nvSpPr>
            <p:spPr>
              <a:xfrm>
                <a:off x="5565632" y="1076354"/>
                <a:ext cx="1052882" cy="1052882"/>
              </a:xfrm>
              <a:custGeom>
                <a:avLst/>
                <a:gdLst>
                  <a:gd name="connsiteX0" fmla="*/ 760864 w 760864"/>
                  <a:gd name="connsiteY0" fmla="*/ 380432 h 760864"/>
                  <a:gd name="connsiteX1" fmla="*/ 683720 w 760864"/>
                  <a:gd name="connsiteY1" fmla="*/ 506048 h 760864"/>
                  <a:gd name="connsiteX2" fmla="*/ 649414 w 760864"/>
                  <a:gd name="connsiteY2" fmla="*/ 649414 h 760864"/>
                  <a:gd name="connsiteX3" fmla="*/ 506048 w 760864"/>
                  <a:gd name="connsiteY3" fmla="*/ 683720 h 760864"/>
                  <a:gd name="connsiteX4" fmla="*/ 380432 w 760864"/>
                  <a:gd name="connsiteY4" fmla="*/ 760864 h 760864"/>
                  <a:gd name="connsiteX5" fmla="*/ 254816 w 760864"/>
                  <a:gd name="connsiteY5" fmla="*/ 683720 h 760864"/>
                  <a:gd name="connsiteX6" fmla="*/ 111450 w 760864"/>
                  <a:gd name="connsiteY6" fmla="*/ 649414 h 760864"/>
                  <a:gd name="connsiteX7" fmla="*/ 77145 w 760864"/>
                  <a:gd name="connsiteY7" fmla="*/ 506048 h 760864"/>
                  <a:gd name="connsiteX8" fmla="*/ 0 w 760864"/>
                  <a:gd name="connsiteY8" fmla="*/ 380432 h 760864"/>
                  <a:gd name="connsiteX9" fmla="*/ 77145 w 760864"/>
                  <a:gd name="connsiteY9" fmla="*/ 254816 h 760864"/>
                  <a:gd name="connsiteX10" fmla="*/ 111450 w 760864"/>
                  <a:gd name="connsiteY10" fmla="*/ 111450 h 760864"/>
                  <a:gd name="connsiteX11" fmla="*/ 254816 w 760864"/>
                  <a:gd name="connsiteY11" fmla="*/ 77145 h 760864"/>
                  <a:gd name="connsiteX12" fmla="*/ 380432 w 760864"/>
                  <a:gd name="connsiteY12" fmla="*/ 0 h 760864"/>
                  <a:gd name="connsiteX13" fmla="*/ 506048 w 760864"/>
                  <a:gd name="connsiteY13" fmla="*/ 77145 h 760864"/>
                  <a:gd name="connsiteX14" fmla="*/ 649414 w 760864"/>
                  <a:gd name="connsiteY14" fmla="*/ 111450 h 760864"/>
                  <a:gd name="connsiteX15" fmla="*/ 683720 w 760864"/>
                  <a:gd name="connsiteY15" fmla="*/ 254816 h 760864"/>
                  <a:gd name="connsiteX16" fmla="*/ 760864 w 760864"/>
                  <a:gd name="connsiteY16" fmla="*/ 380432 h 76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0864" h="760864">
                    <a:moveTo>
                      <a:pt x="760864" y="380432"/>
                    </a:moveTo>
                    <a:cubicBezTo>
                      <a:pt x="760864" y="428562"/>
                      <a:pt x="701128" y="464404"/>
                      <a:pt x="683720" y="506048"/>
                    </a:cubicBezTo>
                    <a:cubicBezTo>
                      <a:pt x="665799" y="549399"/>
                      <a:pt x="682013" y="616816"/>
                      <a:pt x="649414" y="649414"/>
                    </a:cubicBezTo>
                    <a:cubicBezTo>
                      <a:pt x="616816" y="682013"/>
                      <a:pt x="549229" y="665799"/>
                      <a:pt x="506048" y="683720"/>
                    </a:cubicBezTo>
                    <a:cubicBezTo>
                      <a:pt x="464233" y="701128"/>
                      <a:pt x="428392" y="760864"/>
                      <a:pt x="380432" y="760864"/>
                    </a:cubicBezTo>
                    <a:cubicBezTo>
                      <a:pt x="332302" y="760864"/>
                      <a:pt x="296461" y="701128"/>
                      <a:pt x="254816" y="683720"/>
                    </a:cubicBezTo>
                    <a:cubicBezTo>
                      <a:pt x="211465" y="665799"/>
                      <a:pt x="144049" y="682013"/>
                      <a:pt x="111450" y="649414"/>
                    </a:cubicBezTo>
                    <a:cubicBezTo>
                      <a:pt x="78851" y="616816"/>
                      <a:pt x="95065" y="549399"/>
                      <a:pt x="77145" y="506048"/>
                    </a:cubicBezTo>
                    <a:cubicBezTo>
                      <a:pt x="59736" y="464233"/>
                      <a:pt x="0" y="428392"/>
                      <a:pt x="0" y="380432"/>
                    </a:cubicBezTo>
                    <a:cubicBezTo>
                      <a:pt x="0" y="332473"/>
                      <a:pt x="59736" y="296461"/>
                      <a:pt x="77145" y="254816"/>
                    </a:cubicBezTo>
                    <a:cubicBezTo>
                      <a:pt x="95065" y="211465"/>
                      <a:pt x="78851" y="144049"/>
                      <a:pt x="111450" y="111450"/>
                    </a:cubicBezTo>
                    <a:cubicBezTo>
                      <a:pt x="144049" y="78851"/>
                      <a:pt x="211636" y="95065"/>
                      <a:pt x="254816" y="77145"/>
                    </a:cubicBezTo>
                    <a:cubicBezTo>
                      <a:pt x="296631" y="59736"/>
                      <a:pt x="332473" y="0"/>
                      <a:pt x="380432" y="0"/>
                    </a:cubicBezTo>
                    <a:cubicBezTo>
                      <a:pt x="428562" y="0"/>
                      <a:pt x="464233" y="59736"/>
                      <a:pt x="506048" y="77145"/>
                    </a:cubicBezTo>
                    <a:cubicBezTo>
                      <a:pt x="549399" y="95065"/>
                      <a:pt x="616816" y="78851"/>
                      <a:pt x="649414" y="111450"/>
                    </a:cubicBezTo>
                    <a:cubicBezTo>
                      <a:pt x="682013" y="144049"/>
                      <a:pt x="665799" y="211465"/>
                      <a:pt x="683720" y="254816"/>
                    </a:cubicBezTo>
                    <a:cubicBezTo>
                      <a:pt x="701128" y="296461"/>
                      <a:pt x="760864" y="332302"/>
                      <a:pt x="760864" y="380432"/>
                    </a:cubicBezTo>
                    <a:close/>
                  </a:path>
                </a:pathLst>
              </a:custGeom>
              <a:solidFill>
                <a:srgbClr val="FFFFFF"/>
              </a:solidFill>
              <a:ln w="17016" cap="flat">
                <a:noFill/>
                <a:prstDash val="solid"/>
                <a:miter/>
              </a:ln>
            </p:spPr>
            <p:txBody>
              <a:bodyPr rtlCol="0" anchor="ctr"/>
              <a:lstStyle/>
              <a:p>
                <a:endParaRPr lang="zh-CN" altLang="en-US"/>
              </a:p>
            </p:txBody>
          </p:sp>
          <p:sp>
            <p:nvSpPr>
              <p:cNvPr id="8" name="任意多边形: 形状 7"/>
              <p:cNvSpPr/>
              <p:nvPr/>
            </p:nvSpPr>
            <p:spPr>
              <a:xfrm>
                <a:off x="5217029" y="727752"/>
                <a:ext cx="1749919" cy="2144858"/>
              </a:xfrm>
              <a:custGeom>
                <a:avLst/>
                <a:gdLst>
                  <a:gd name="connsiteX0" fmla="*/ 875045 w 1749919"/>
                  <a:gd name="connsiteY0" fmla="*/ 68270 h 2144858"/>
                  <a:gd name="connsiteX1" fmla="*/ 1141467 w 1749919"/>
                  <a:gd name="connsiteY1" fmla="*/ 231775 h 2144858"/>
                  <a:gd name="connsiteX2" fmla="*/ 1445437 w 1749919"/>
                  <a:gd name="connsiteY2" fmla="*/ 304653 h 2144858"/>
                  <a:gd name="connsiteX3" fmla="*/ 1518315 w 1749919"/>
                  <a:gd name="connsiteY3" fmla="*/ 608623 h 2144858"/>
                  <a:gd name="connsiteX4" fmla="*/ 1681821 w 1749919"/>
                  <a:gd name="connsiteY4" fmla="*/ 875045 h 2144858"/>
                  <a:gd name="connsiteX5" fmla="*/ 1518315 w 1749919"/>
                  <a:gd name="connsiteY5" fmla="*/ 1141467 h 2144858"/>
                  <a:gd name="connsiteX6" fmla="*/ 1445437 w 1749919"/>
                  <a:gd name="connsiteY6" fmla="*/ 1445437 h 2144858"/>
                  <a:gd name="connsiteX7" fmla="*/ 1213662 w 1749919"/>
                  <a:gd name="connsiteY7" fmla="*/ 1501077 h 2144858"/>
                  <a:gd name="connsiteX8" fmla="*/ 1213662 w 1749919"/>
                  <a:gd name="connsiteY8" fmla="*/ 2049281 h 2144858"/>
                  <a:gd name="connsiteX9" fmla="*/ 874874 w 1749919"/>
                  <a:gd name="connsiteY9" fmla="*/ 1933394 h 2144858"/>
                  <a:gd name="connsiteX10" fmla="*/ 536087 w 1749919"/>
                  <a:gd name="connsiteY10" fmla="*/ 2049281 h 2144858"/>
                  <a:gd name="connsiteX11" fmla="*/ 536087 w 1749919"/>
                  <a:gd name="connsiteY11" fmla="*/ 1501077 h 2144858"/>
                  <a:gd name="connsiteX12" fmla="*/ 304482 w 1749919"/>
                  <a:gd name="connsiteY12" fmla="*/ 1445437 h 2144858"/>
                  <a:gd name="connsiteX13" fmla="*/ 231604 w 1749919"/>
                  <a:gd name="connsiteY13" fmla="*/ 1141467 h 2144858"/>
                  <a:gd name="connsiteX14" fmla="*/ 68270 w 1749919"/>
                  <a:gd name="connsiteY14" fmla="*/ 875045 h 2144858"/>
                  <a:gd name="connsiteX15" fmla="*/ 231775 w 1749919"/>
                  <a:gd name="connsiteY15" fmla="*/ 608623 h 2144858"/>
                  <a:gd name="connsiteX16" fmla="*/ 304653 w 1749919"/>
                  <a:gd name="connsiteY16" fmla="*/ 304653 h 2144858"/>
                  <a:gd name="connsiteX17" fmla="*/ 608623 w 1749919"/>
                  <a:gd name="connsiteY17" fmla="*/ 231775 h 2144858"/>
                  <a:gd name="connsiteX18" fmla="*/ 875045 w 1749919"/>
                  <a:gd name="connsiteY18" fmla="*/ 68270 h 2144858"/>
                  <a:gd name="connsiteX19" fmla="*/ 875045 w 1749919"/>
                  <a:gd name="connsiteY19" fmla="*/ 0 h 2144858"/>
                  <a:gd name="connsiteX20" fmla="*/ 667335 w 1749919"/>
                  <a:gd name="connsiteY20" fmla="*/ 106159 h 2144858"/>
                  <a:gd name="connsiteX21" fmla="*/ 582510 w 1749919"/>
                  <a:gd name="connsiteY21" fmla="*/ 168626 h 2144858"/>
                  <a:gd name="connsiteX22" fmla="*/ 473108 w 1749919"/>
                  <a:gd name="connsiteY22" fmla="*/ 186035 h 2144858"/>
                  <a:gd name="connsiteX23" fmla="*/ 256523 w 1749919"/>
                  <a:gd name="connsiteY23" fmla="*/ 256182 h 2144858"/>
                  <a:gd name="connsiteX24" fmla="*/ 186376 w 1749919"/>
                  <a:gd name="connsiteY24" fmla="*/ 472767 h 2144858"/>
                  <a:gd name="connsiteX25" fmla="*/ 168967 w 1749919"/>
                  <a:gd name="connsiteY25" fmla="*/ 582169 h 2144858"/>
                  <a:gd name="connsiteX26" fmla="*/ 106501 w 1749919"/>
                  <a:gd name="connsiteY26" fmla="*/ 666994 h 2144858"/>
                  <a:gd name="connsiteX27" fmla="*/ 0 w 1749919"/>
                  <a:gd name="connsiteY27" fmla="*/ 875045 h 2144858"/>
                  <a:gd name="connsiteX28" fmla="*/ 106159 w 1749919"/>
                  <a:gd name="connsiteY28" fmla="*/ 1082755 h 2144858"/>
                  <a:gd name="connsiteX29" fmla="*/ 168626 w 1749919"/>
                  <a:gd name="connsiteY29" fmla="*/ 1167580 h 2144858"/>
                  <a:gd name="connsiteX30" fmla="*/ 186035 w 1749919"/>
                  <a:gd name="connsiteY30" fmla="*/ 1276982 h 2144858"/>
                  <a:gd name="connsiteX31" fmla="*/ 256352 w 1749919"/>
                  <a:gd name="connsiteY31" fmla="*/ 1493567 h 2144858"/>
                  <a:gd name="connsiteX32" fmla="*/ 467988 w 1749919"/>
                  <a:gd name="connsiteY32" fmla="*/ 1563544 h 2144858"/>
                  <a:gd name="connsiteX33" fmla="*/ 467988 w 1749919"/>
                  <a:gd name="connsiteY33" fmla="*/ 2049281 h 2144858"/>
                  <a:gd name="connsiteX34" fmla="*/ 467988 w 1749919"/>
                  <a:gd name="connsiteY34" fmla="*/ 2144859 h 2144858"/>
                  <a:gd name="connsiteX35" fmla="*/ 558445 w 1749919"/>
                  <a:gd name="connsiteY35" fmla="*/ 2113967 h 2144858"/>
                  <a:gd name="connsiteX36" fmla="*/ 875045 w 1749919"/>
                  <a:gd name="connsiteY36" fmla="*/ 2005589 h 2144858"/>
                  <a:gd name="connsiteX37" fmla="*/ 1191645 w 1749919"/>
                  <a:gd name="connsiteY37" fmla="*/ 2113967 h 2144858"/>
                  <a:gd name="connsiteX38" fmla="*/ 1282102 w 1749919"/>
                  <a:gd name="connsiteY38" fmla="*/ 2144859 h 2144858"/>
                  <a:gd name="connsiteX39" fmla="*/ 1282102 w 1749919"/>
                  <a:gd name="connsiteY39" fmla="*/ 2049281 h 2144858"/>
                  <a:gd name="connsiteX40" fmla="*/ 1282102 w 1749919"/>
                  <a:gd name="connsiteY40" fmla="*/ 1563544 h 2144858"/>
                  <a:gd name="connsiteX41" fmla="*/ 1493738 w 1749919"/>
                  <a:gd name="connsiteY41" fmla="*/ 1493567 h 2144858"/>
                  <a:gd name="connsiteX42" fmla="*/ 1563885 w 1749919"/>
                  <a:gd name="connsiteY42" fmla="*/ 1276982 h 2144858"/>
                  <a:gd name="connsiteX43" fmla="*/ 1581294 w 1749919"/>
                  <a:gd name="connsiteY43" fmla="*/ 1167580 h 2144858"/>
                  <a:gd name="connsiteX44" fmla="*/ 1643760 w 1749919"/>
                  <a:gd name="connsiteY44" fmla="*/ 1082755 h 2144858"/>
                  <a:gd name="connsiteX45" fmla="*/ 1749919 w 1749919"/>
                  <a:gd name="connsiteY45" fmla="*/ 875045 h 2144858"/>
                  <a:gd name="connsiteX46" fmla="*/ 1643760 w 1749919"/>
                  <a:gd name="connsiteY46" fmla="*/ 667335 h 2144858"/>
                  <a:gd name="connsiteX47" fmla="*/ 1581294 w 1749919"/>
                  <a:gd name="connsiteY47" fmla="*/ 582510 h 2144858"/>
                  <a:gd name="connsiteX48" fmla="*/ 1563885 w 1749919"/>
                  <a:gd name="connsiteY48" fmla="*/ 472937 h 2144858"/>
                  <a:gd name="connsiteX49" fmla="*/ 1493738 w 1749919"/>
                  <a:gd name="connsiteY49" fmla="*/ 256352 h 2144858"/>
                  <a:gd name="connsiteX50" fmla="*/ 1277153 w 1749919"/>
                  <a:gd name="connsiteY50" fmla="*/ 186205 h 2144858"/>
                  <a:gd name="connsiteX51" fmla="*/ 1167751 w 1749919"/>
                  <a:gd name="connsiteY51" fmla="*/ 168796 h 2144858"/>
                  <a:gd name="connsiteX52" fmla="*/ 1082926 w 1749919"/>
                  <a:gd name="connsiteY52" fmla="*/ 106330 h 2144858"/>
                  <a:gd name="connsiteX53" fmla="*/ 875045 w 1749919"/>
                  <a:gd name="connsiteY53" fmla="*/ 0 h 2144858"/>
                  <a:gd name="connsiteX54" fmla="*/ 875045 w 1749919"/>
                  <a:gd name="connsiteY54" fmla="*/ 0 h 214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49919" h="2144858">
                    <a:moveTo>
                      <a:pt x="875045" y="68270"/>
                    </a:moveTo>
                    <a:cubicBezTo>
                      <a:pt x="976937" y="68270"/>
                      <a:pt x="1052887" y="194910"/>
                      <a:pt x="1141467" y="231775"/>
                    </a:cubicBezTo>
                    <a:cubicBezTo>
                      <a:pt x="1233290" y="269835"/>
                      <a:pt x="1376314" y="235359"/>
                      <a:pt x="1445437" y="304653"/>
                    </a:cubicBezTo>
                    <a:cubicBezTo>
                      <a:pt x="1514560" y="373947"/>
                      <a:pt x="1480255" y="516801"/>
                      <a:pt x="1518315" y="608623"/>
                    </a:cubicBezTo>
                    <a:cubicBezTo>
                      <a:pt x="1555010" y="697203"/>
                      <a:pt x="1681821" y="773153"/>
                      <a:pt x="1681821" y="875045"/>
                    </a:cubicBezTo>
                    <a:cubicBezTo>
                      <a:pt x="1681821" y="976937"/>
                      <a:pt x="1555181" y="1052887"/>
                      <a:pt x="1518315" y="1141467"/>
                    </a:cubicBezTo>
                    <a:cubicBezTo>
                      <a:pt x="1480255" y="1233290"/>
                      <a:pt x="1514731" y="1376314"/>
                      <a:pt x="1445437" y="1445437"/>
                    </a:cubicBezTo>
                    <a:cubicBezTo>
                      <a:pt x="1392699" y="1498175"/>
                      <a:pt x="1296951" y="1490836"/>
                      <a:pt x="1213662" y="1501077"/>
                    </a:cubicBezTo>
                    <a:lnTo>
                      <a:pt x="1213662" y="2049281"/>
                    </a:lnTo>
                    <a:lnTo>
                      <a:pt x="874874" y="1933394"/>
                    </a:lnTo>
                    <a:lnTo>
                      <a:pt x="536087" y="2049281"/>
                    </a:lnTo>
                    <a:lnTo>
                      <a:pt x="536087" y="1501077"/>
                    </a:lnTo>
                    <a:cubicBezTo>
                      <a:pt x="452798" y="1490666"/>
                      <a:pt x="357220" y="1498175"/>
                      <a:pt x="304482" y="1445437"/>
                    </a:cubicBezTo>
                    <a:cubicBezTo>
                      <a:pt x="235189" y="1376144"/>
                      <a:pt x="269665" y="1233290"/>
                      <a:pt x="231604" y="1141467"/>
                    </a:cubicBezTo>
                    <a:cubicBezTo>
                      <a:pt x="194910" y="1052887"/>
                      <a:pt x="68270" y="976767"/>
                      <a:pt x="68270" y="875045"/>
                    </a:cubicBezTo>
                    <a:cubicBezTo>
                      <a:pt x="68270" y="773323"/>
                      <a:pt x="194910" y="697203"/>
                      <a:pt x="231775" y="608623"/>
                    </a:cubicBezTo>
                    <a:cubicBezTo>
                      <a:pt x="269835" y="516801"/>
                      <a:pt x="235359" y="373776"/>
                      <a:pt x="304653" y="304653"/>
                    </a:cubicBezTo>
                    <a:cubicBezTo>
                      <a:pt x="373776" y="235359"/>
                      <a:pt x="516801" y="269835"/>
                      <a:pt x="608623" y="231775"/>
                    </a:cubicBezTo>
                    <a:cubicBezTo>
                      <a:pt x="697203" y="194910"/>
                      <a:pt x="773153" y="68270"/>
                      <a:pt x="875045" y="68270"/>
                    </a:cubicBezTo>
                    <a:moveTo>
                      <a:pt x="875045" y="0"/>
                    </a:moveTo>
                    <a:cubicBezTo>
                      <a:pt x="788684" y="0"/>
                      <a:pt x="724169" y="56322"/>
                      <a:pt x="667335" y="106159"/>
                    </a:cubicBezTo>
                    <a:cubicBezTo>
                      <a:pt x="636784" y="132955"/>
                      <a:pt x="607940" y="158044"/>
                      <a:pt x="582510" y="168626"/>
                    </a:cubicBezTo>
                    <a:cubicBezTo>
                      <a:pt x="554861" y="180061"/>
                      <a:pt x="515094" y="182962"/>
                      <a:pt x="473108" y="186035"/>
                    </a:cubicBezTo>
                    <a:cubicBezTo>
                      <a:pt x="399036" y="191496"/>
                      <a:pt x="315064" y="197470"/>
                      <a:pt x="256523" y="256182"/>
                    </a:cubicBezTo>
                    <a:cubicBezTo>
                      <a:pt x="197811" y="314893"/>
                      <a:pt x="191667" y="398865"/>
                      <a:pt x="186376" y="472767"/>
                    </a:cubicBezTo>
                    <a:cubicBezTo>
                      <a:pt x="183304" y="514923"/>
                      <a:pt x="180402" y="554690"/>
                      <a:pt x="168967" y="582169"/>
                    </a:cubicBezTo>
                    <a:cubicBezTo>
                      <a:pt x="158385" y="607599"/>
                      <a:pt x="133126" y="636443"/>
                      <a:pt x="106501" y="666994"/>
                    </a:cubicBezTo>
                    <a:cubicBezTo>
                      <a:pt x="56322" y="723999"/>
                      <a:pt x="0" y="788513"/>
                      <a:pt x="0" y="875045"/>
                    </a:cubicBezTo>
                    <a:cubicBezTo>
                      <a:pt x="0" y="961406"/>
                      <a:pt x="56322" y="1025921"/>
                      <a:pt x="106159" y="1082755"/>
                    </a:cubicBezTo>
                    <a:cubicBezTo>
                      <a:pt x="132955" y="1113306"/>
                      <a:pt x="158044" y="1142150"/>
                      <a:pt x="168626" y="1167580"/>
                    </a:cubicBezTo>
                    <a:cubicBezTo>
                      <a:pt x="180061" y="1195229"/>
                      <a:pt x="182962" y="1234996"/>
                      <a:pt x="186035" y="1276982"/>
                    </a:cubicBezTo>
                    <a:cubicBezTo>
                      <a:pt x="191496" y="1351055"/>
                      <a:pt x="197640" y="1434855"/>
                      <a:pt x="256352" y="1493567"/>
                    </a:cubicBezTo>
                    <a:cubicBezTo>
                      <a:pt x="313699" y="1550914"/>
                      <a:pt x="395281" y="1558082"/>
                      <a:pt x="467988" y="1563544"/>
                    </a:cubicBezTo>
                    <a:lnTo>
                      <a:pt x="467988" y="2049281"/>
                    </a:lnTo>
                    <a:lnTo>
                      <a:pt x="467988" y="2144859"/>
                    </a:lnTo>
                    <a:lnTo>
                      <a:pt x="558445" y="2113967"/>
                    </a:lnTo>
                    <a:lnTo>
                      <a:pt x="875045" y="2005589"/>
                    </a:lnTo>
                    <a:lnTo>
                      <a:pt x="1191645" y="2113967"/>
                    </a:lnTo>
                    <a:lnTo>
                      <a:pt x="1282102" y="2144859"/>
                    </a:lnTo>
                    <a:lnTo>
                      <a:pt x="1282102" y="2049281"/>
                    </a:lnTo>
                    <a:lnTo>
                      <a:pt x="1282102" y="1563544"/>
                    </a:lnTo>
                    <a:cubicBezTo>
                      <a:pt x="1354980" y="1558253"/>
                      <a:pt x="1436392" y="1551084"/>
                      <a:pt x="1493738" y="1493567"/>
                    </a:cubicBezTo>
                    <a:cubicBezTo>
                      <a:pt x="1552450" y="1434855"/>
                      <a:pt x="1558594" y="1350884"/>
                      <a:pt x="1563885" y="1276982"/>
                    </a:cubicBezTo>
                    <a:cubicBezTo>
                      <a:pt x="1566957" y="1234826"/>
                      <a:pt x="1569859" y="1195059"/>
                      <a:pt x="1581294" y="1167580"/>
                    </a:cubicBezTo>
                    <a:cubicBezTo>
                      <a:pt x="1591875" y="1142150"/>
                      <a:pt x="1616964" y="1113306"/>
                      <a:pt x="1643760" y="1082755"/>
                    </a:cubicBezTo>
                    <a:cubicBezTo>
                      <a:pt x="1693597" y="1025921"/>
                      <a:pt x="1749919" y="961406"/>
                      <a:pt x="1749919" y="875045"/>
                    </a:cubicBezTo>
                    <a:cubicBezTo>
                      <a:pt x="1749919" y="788684"/>
                      <a:pt x="1693597" y="724169"/>
                      <a:pt x="1643760" y="667335"/>
                    </a:cubicBezTo>
                    <a:cubicBezTo>
                      <a:pt x="1616964" y="636784"/>
                      <a:pt x="1591705" y="607940"/>
                      <a:pt x="1581294" y="582510"/>
                    </a:cubicBezTo>
                    <a:cubicBezTo>
                      <a:pt x="1569859" y="554861"/>
                      <a:pt x="1566957" y="515094"/>
                      <a:pt x="1563885" y="472937"/>
                    </a:cubicBezTo>
                    <a:cubicBezTo>
                      <a:pt x="1558423" y="398865"/>
                      <a:pt x="1552279" y="315064"/>
                      <a:pt x="1493738" y="256352"/>
                    </a:cubicBezTo>
                    <a:cubicBezTo>
                      <a:pt x="1435026" y="197640"/>
                      <a:pt x="1351055" y="191496"/>
                      <a:pt x="1277153" y="186205"/>
                    </a:cubicBezTo>
                    <a:cubicBezTo>
                      <a:pt x="1234996" y="183133"/>
                      <a:pt x="1195229" y="180232"/>
                      <a:pt x="1167751" y="168796"/>
                    </a:cubicBezTo>
                    <a:cubicBezTo>
                      <a:pt x="1142320" y="158215"/>
                      <a:pt x="1113476" y="132955"/>
                      <a:pt x="1082926" y="106330"/>
                    </a:cubicBezTo>
                    <a:cubicBezTo>
                      <a:pt x="1025921" y="56322"/>
                      <a:pt x="961406" y="0"/>
                      <a:pt x="875045" y="0"/>
                    </a:cubicBezTo>
                    <a:lnTo>
                      <a:pt x="875045" y="0"/>
                    </a:lnTo>
                    <a:close/>
                  </a:path>
                </a:pathLst>
              </a:custGeom>
              <a:solidFill>
                <a:srgbClr val="E2F2F3"/>
              </a:solidFill>
              <a:ln w="17016" cap="flat">
                <a:noFill/>
                <a:prstDash val="solid"/>
                <a:miter/>
              </a:ln>
            </p:spPr>
            <p:txBody>
              <a:bodyPr rtlCol="0" anchor="ctr"/>
              <a:lstStyle/>
              <a:p>
                <a:endParaRPr lang="zh-CN" altLang="en-US" dirty="0"/>
              </a:p>
            </p:txBody>
          </p:sp>
        </p:grpSp>
        <p:sp>
          <p:nvSpPr>
            <p:cNvPr id="18" name="文本框 17"/>
            <p:cNvSpPr txBox="1"/>
            <p:nvPr/>
          </p:nvSpPr>
          <p:spPr>
            <a:xfrm>
              <a:off x="5723877" y="1686548"/>
              <a:ext cx="715818" cy="492443"/>
            </a:xfrm>
            <a:prstGeom prst="rect">
              <a:avLst/>
            </a:prstGeom>
            <a:noFill/>
          </p:spPr>
          <p:txBody>
            <a:bodyPr wrap="square" rtlCol="0">
              <a:spAutoFit/>
            </a:bodyPr>
            <a:lstStyle/>
            <a:p>
              <a:pPr algn="ctr"/>
              <a:r>
                <a:rPr lang="en-US" altLang="zh-CN" sz="2600" b="1" dirty="0">
                  <a:solidFill>
                    <a:srgbClr val="003F76"/>
                  </a:solidFill>
                  <a:latin typeface="+mn-ea"/>
                </a:rPr>
                <a:t>02</a:t>
              </a:r>
              <a:endParaRPr lang="zh-CN" altLang="en-US" sz="2600" b="1" dirty="0">
                <a:solidFill>
                  <a:srgbClr val="003F76"/>
                </a:solidFill>
                <a:latin typeface="+mn-ea"/>
              </a:endParaRPr>
            </a:p>
          </p:txBody>
        </p:sp>
      </p:grpSp>
      <p:grpSp>
        <p:nvGrpSpPr>
          <p:cNvPr id="17" name="组合 16"/>
          <p:cNvGrpSpPr/>
          <p:nvPr/>
        </p:nvGrpSpPr>
        <p:grpSpPr>
          <a:xfrm>
            <a:off x="-777839" y="78128"/>
            <a:ext cx="431800" cy="1035200"/>
            <a:chOff x="-777839" y="78128"/>
            <a:chExt cx="431800" cy="1035200"/>
          </a:xfrm>
        </p:grpSpPr>
        <p:sp>
          <p:nvSpPr>
            <p:cNvPr id="19" name="矩形 1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2597150" y="3865245"/>
            <a:ext cx="6997065" cy="922020"/>
          </a:xfrm>
          <a:prstGeom prst="rect">
            <a:avLst/>
          </a:prstGeom>
          <a:noFill/>
        </p:spPr>
        <p:txBody>
          <a:bodyPr wrap="square" rtlCol="0">
            <a:spAutoFit/>
          </a:bodyPr>
          <a:lstStyle/>
          <a:p>
            <a:pPr algn="ctr">
              <a:buClrTx/>
              <a:buSzTx/>
              <a:buFontTx/>
            </a:pPr>
            <a:r>
              <a:rPr lang="zh-CN" altLang="en-US" sz="5400" dirty="0">
                <a:latin typeface="Times New Roman" panose="02020603050405020304" pitchFamily="18" charset="0"/>
                <a:ea typeface="Times New Roman" panose="02020603050405020304" pitchFamily="18" charset="0"/>
              </a:rPr>
              <a:t>Specific function</a:t>
            </a:r>
            <a:endParaRPr lang="zh-CN" altLang="en-US" sz="5400" dirty="0">
              <a:latin typeface="Times New Roman" panose="02020603050405020304" pitchFamily="18" charset="0"/>
              <a:ea typeface="Times New Roman" panose="02020603050405020304" pitchFamily="18" charset="0"/>
            </a:endParaRPr>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7839" y="-1"/>
            <a:ext cx="12969839" cy="6859051"/>
            <a:chOff x="-1225" y="0"/>
            <a:chExt cx="20425" cy="10802"/>
          </a:xfrm>
        </p:grpSpPr>
        <p:pic>
          <p:nvPicPr>
            <p:cNvPr id="30" name="图形 29"/>
            <p:cNvPicPr>
              <a:picLocks noChangeAspect="1"/>
            </p:cNvPicPr>
            <p:nvPr/>
          </p:nvPicPr>
          <p:blipFill>
            <a:blip r:embed="rId1"/>
            <a:stretch>
              <a:fillRect/>
            </a:stretch>
          </p:blipFill>
          <p:spPr>
            <a:xfrm>
              <a:off x="0" y="0"/>
              <a:ext cx="19200" cy="10802"/>
            </a:xfrm>
            <a:prstGeom prst="rect">
              <a:avLst/>
            </a:prstGeom>
          </p:spPr>
        </p:pic>
        <p:pic>
          <p:nvPicPr>
            <p:cNvPr id="32" name="图形 31"/>
            <p:cNvPicPr>
              <a:picLocks noChangeAspect="1"/>
            </p:cNvPicPr>
            <p:nvPr/>
          </p:nvPicPr>
          <p:blipFill>
            <a:blip r:embed="rId2"/>
            <a:stretch>
              <a:fillRect/>
            </a:stretch>
          </p:blipFill>
          <p:spPr>
            <a:xfrm>
              <a:off x="530" y="520"/>
              <a:ext cx="18140" cy="9760"/>
            </a:xfrm>
            <a:prstGeom prst="rect">
              <a:avLst/>
            </a:prstGeom>
          </p:spPr>
        </p:pic>
        <p:pic>
          <p:nvPicPr>
            <p:cNvPr id="34" name="图形 33"/>
            <p:cNvPicPr>
              <a:picLocks noChangeAspect="1"/>
            </p:cNvPicPr>
            <p:nvPr/>
          </p:nvPicPr>
          <p:blipFill>
            <a:blip r:embed="rId3"/>
            <a:stretch>
              <a:fillRect/>
            </a:stretch>
          </p:blipFill>
          <p:spPr>
            <a:xfrm>
              <a:off x="13053" y="4411"/>
              <a:ext cx="6147" cy="6389"/>
            </a:xfrm>
            <a:prstGeom prst="rect">
              <a:avLst/>
            </a:prstGeom>
          </p:spPr>
        </p:pic>
        <p:pic>
          <p:nvPicPr>
            <p:cNvPr id="36" name="图形 35"/>
            <p:cNvPicPr>
              <a:picLocks noChangeAspect="1"/>
            </p:cNvPicPr>
            <p:nvPr/>
          </p:nvPicPr>
          <p:blipFill>
            <a:blip r:embed="rId4"/>
            <a:stretch>
              <a:fillRect/>
            </a:stretch>
          </p:blipFill>
          <p:spPr>
            <a:xfrm>
              <a:off x="0" y="0"/>
              <a:ext cx="6402" cy="6653"/>
            </a:xfrm>
            <a:prstGeom prst="rect">
              <a:avLst/>
            </a:prstGeom>
          </p:spPr>
        </p:pic>
        <p:grpSp>
          <p:nvGrpSpPr>
            <p:cNvPr id="8" name="组合 7"/>
            <p:cNvGrpSpPr/>
            <p:nvPr/>
          </p:nvGrpSpPr>
          <p:grpSpPr>
            <a:xfrm>
              <a:off x="-1225" y="123"/>
              <a:ext cx="680" cy="1630"/>
              <a:chOff x="-777839" y="78128"/>
              <a:chExt cx="431800" cy="1035200"/>
            </a:xfrm>
          </p:grpSpPr>
          <p:sp>
            <p:nvSpPr>
              <p:cNvPr id="9" name="矩形 8"/>
              <p:cNvSpPr/>
              <p:nvPr/>
            </p:nvSpPr>
            <p:spPr>
              <a:xfrm>
                <a:off x="-777839" y="78128"/>
                <a:ext cx="431800" cy="4318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7839" y="681528"/>
                <a:ext cx="431800" cy="431800"/>
              </a:xfrm>
              <a:prstGeom prst="rect">
                <a:avLst/>
              </a:prstGeom>
              <a:solidFill>
                <a:srgbClr val="F8B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8965" y="2939"/>
              <a:ext cx="8754" cy="580"/>
            </a:xfrm>
            <a:prstGeom prst="rect">
              <a:avLst/>
            </a:prstGeom>
            <a:noFill/>
          </p:spPr>
          <p:txBody>
            <a:bodyPr wrap="square" rtlCol="0">
              <a:spAutoFit/>
            </a:bodyPr>
            <a:lstStyle/>
            <a:p>
              <a:endParaRPr lang="zh-CN" altLang="en-US"/>
            </a:p>
          </p:txBody>
        </p:sp>
        <p:sp>
          <p:nvSpPr>
            <p:cNvPr id="12" name="文本框 11"/>
            <p:cNvSpPr txBox="1"/>
            <p:nvPr/>
          </p:nvSpPr>
          <p:spPr>
            <a:xfrm>
              <a:off x="1988" y="1753"/>
              <a:ext cx="15224" cy="7419"/>
            </a:xfrm>
            <a:prstGeom prst="rect">
              <a:avLst/>
            </a:prstGeom>
            <a:noFill/>
          </p:spPr>
          <p:txBody>
            <a:bodyPr wrap="square" rtlCol="0">
              <a:noAutofit/>
            </a:bodyPr>
            <a:lstStyle/>
            <a:p>
              <a:r>
                <a:rPr lang="zh-CN" altLang="en-US" sz="2000" b="1"/>
                <a:t>Travel direction and turning: </a:t>
              </a:r>
              <a:r>
                <a:rPr lang="zh-CN" altLang="en-US" sz="2000"/>
                <a:t>we use three ultrasonic sensors to control the direction of travel of the trolley, the current sensor perception distance is less than a certain value when the turn is triggered, the sensors on both sides measure the distance separately, when the left distance is greater than the right, the trolley turns left; When the right distance is greater than the left, the trolley turns right.</a:t>
              </a:r>
              <a:endParaRPr lang="zh-CN" altLang="en-US" sz="2000"/>
            </a:p>
            <a:p>
              <a:r>
                <a:rPr lang="zh-CN" altLang="en-US" sz="2000" b="1"/>
                <a:t>Identify colors: </a:t>
              </a:r>
              <a:r>
                <a:rPr lang="zh-CN" altLang="en-US" sz="2000"/>
                <a:t>Use color sensors to identify different colors to find treasures</a:t>
              </a:r>
              <a:r>
                <a:rPr lang="en-US" altLang="zh-CN" sz="2000"/>
                <a:t>.</a:t>
              </a:r>
              <a:endParaRPr lang="en-US" altLang="zh-CN" sz="2000"/>
            </a:p>
            <a:p>
              <a:r>
                <a:rPr lang="zh-CN" altLang="en-US" sz="2000" b="1"/>
                <a:t>Five-way tracking: </a:t>
              </a:r>
              <a:r>
                <a:rPr lang="zh-CN" altLang="en-US" sz="2000"/>
                <a:t>Based on the infrared reflection sensor, the infrared emitting diode of the sensor continuously emits infrared rays, and when the emitted infrared rays are reflected by the object, they are collected by the infrared receiver and output analog values. The output analog value is related to the distance of the object and the color of the object. By calculating the analog value of the five outputs, the position of the trace line is judged to realize that the smart car can drive along the black line.</a:t>
              </a:r>
              <a:endParaRPr lang="zh-CN" altLang="en-US" sz="2000"/>
            </a:p>
            <a:p>
              <a:r>
                <a:rPr lang="zh-CN" altLang="en-US" sz="2000" b="1"/>
                <a:t>Bluetooth:</a:t>
              </a:r>
              <a:r>
                <a:rPr lang="zh-CN" altLang="en-US" sz="2000"/>
                <a:t> Remote control of the trolley via Bluetooth</a:t>
              </a:r>
              <a:r>
                <a:rPr lang="en-US" altLang="zh-CN" sz="2000"/>
                <a:t>.</a:t>
              </a:r>
              <a:endParaRPr lang="zh-CN" altLang="en-US" sz="2000"/>
            </a:p>
            <a:p>
              <a:r>
                <a:rPr lang="zh-CN" altLang="en-US" sz="2000" b="1"/>
                <a:t>WIFI</a:t>
              </a:r>
              <a:r>
                <a:rPr lang="zh-CN" altLang="en-US" sz="2000"/>
                <a:t>: wifi controls camera photography and video, takes three photos per second and uploads data to IoT for the next step.</a:t>
              </a:r>
              <a:endParaRPr lang="zh-CN" altLang="en-US" sz="2000"/>
            </a:p>
            <a:p>
              <a:endParaRPr lang="zh-CN" altLang="en-US" sz="2000"/>
            </a:p>
            <a:p>
              <a:endParaRPr lang="zh-CN" altLang="en-US" sz="2000"/>
            </a:p>
            <a:p>
              <a:endParaRPr lang="zh-CN" altLang="en-US" sz="2000"/>
            </a:p>
          </p:txBody>
        </p:sp>
      </p:grpSp>
    </p:spTree>
  </p:cSld>
  <p:clrMapOvr>
    <a:masterClrMapping/>
  </p:clrMapOvr>
  <p:transition>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8.xml><?xml version="1.0" encoding="utf-8"?>
<p:tagLst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29.xml><?xml version="1.0" encoding="utf-8"?>
<p:tagLst xmlns:p="http://schemas.openxmlformats.org/presentationml/2006/main">
  <p:tag name="KSO_WM_UNIT_PLACING_PICTURE_USER_VIEWPORT" val="{&quot;height&quot;:9760,&quot;width&quot;:1814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PP_MARK_KEY" val="b8375bca-a8da-4815-aec8-f583bfba8443"/>
  <p:tag name="COMMONDATA" val="eyJjb3VudCI6NjEsImhkaWQiOiJkY2Q2NTBhYzc2ZmViZGM1YzgzYTg3NjA1YzM5YWUyNyIsInVzZXJDb3VudCI6MzR9"/>
  <p:tag name="commondata" val="eyJjb3VudCI6NjIsImhkaWQiOiIyYzhkMWJjMDA3ZDJkNmMzZTRhMjdhODU3MTQwNGZkZSIsInVzZXJDb3VudCI6MX0="/>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游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9204</Words>
  <Application>WPS 演示</Application>
  <PresentationFormat>宽屏</PresentationFormat>
  <Paragraphs>313</Paragraphs>
  <Slides>46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46</vt:i4>
      </vt:variant>
    </vt:vector>
  </HeadingPairs>
  <TitlesOfParts>
    <vt:vector size="57" baseType="lpstr">
      <vt:lpstr>Arial</vt:lpstr>
      <vt:lpstr>宋体</vt:lpstr>
      <vt:lpstr>Wingdings</vt:lpstr>
      <vt:lpstr>Times New Roman</vt:lpstr>
      <vt:lpstr>华文仿宋</vt:lpstr>
      <vt:lpstr>汉仪大宋简</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Eternity</cp:lastModifiedBy>
  <cp:revision>123</cp:revision>
  <dcterms:created xsi:type="dcterms:W3CDTF">2021-03-18T12:28:00Z</dcterms:created>
  <dcterms:modified xsi:type="dcterms:W3CDTF">2023-10-11T06:59:57Z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606372208_embed</vt:lpwstr>
  </property>
  <property fmtid="{D5CDD505-2E9C-101B-9397-08002B2CF9AE}" pid="3" name="KSOProductBuildVer">
    <vt:lpwstr>2052-12.1.0.15712</vt:lpwstr>
  </property>
  <property fmtid="{D5CDD505-2E9C-101B-9397-08002B2CF9AE}" pid="4" name="KSOTemplateUUID">
    <vt:lpwstr>v1.0_mb_4xZ59Ycuwh8Y9yp59Cw3Lg==</vt:lpwstr>
  </property>
  <property fmtid="{D5CDD505-2E9C-101B-9397-08002B2CF9AE}" pid="5" name="ICV">
    <vt:lpwstr>E3CE771D673743FBA8C011F0C7D0E5A1_12</vt:lpwstr>
  </property>
</Properties>
</file>